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182" r:id="rId2"/>
    <p:sldId id="3183" r:id="rId3"/>
    <p:sldId id="3184" r:id="rId4"/>
    <p:sldId id="394" r:id="rId5"/>
    <p:sldId id="3185" r:id="rId6"/>
    <p:sldId id="3186" r:id="rId7"/>
    <p:sldId id="3187" r:id="rId8"/>
    <p:sldId id="3188" r:id="rId9"/>
    <p:sldId id="3189" r:id="rId10"/>
    <p:sldId id="3190" r:id="rId11"/>
    <p:sldId id="3191" r:id="rId12"/>
    <p:sldId id="3192" r:id="rId13"/>
    <p:sldId id="3193" r:id="rId14"/>
    <p:sldId id="300" r:id="rId15"/>
    <p:sldId id="337" r:id="rId16"/>
    <p:sldId id="338" r:id="rId17"/>
    <p:sldId id="339" r:id="rId18"/>
    <p:sldId id="340" r:id="rId19"/>
    <p:sldId id="341" r:id="rId20"/>
    <p:sldId id="369" r:id="rId21"/>
    <p:sldId id="3194" r:id="rId22"/>
    <p:sldId id="3195" r:id="rId23"/>
    <p:sldId id="3196" r:id="rId24"/>
    <p:sldId id="3197" r:id="rId25"/>
    <p:sldId id="3198" r:id="rId26"/>
    <p:sldId id="367" r:id="rId27"/>
    <p:sldId id="3199" r:id="rId28"/>
    <p:sldId id="3200" r:id="rId29"/>
    <p:sldId id="3201" r:id="rId30"/>
    <p:sldId id="3202" r:id="rId31"/>
    <p:sldId id="3203" r:id="rId32"/>
    <p:sldId id="3204" r:id="rId33"/>
    <p:sldId id="3205" r:id="rId34"/>
    <p:sldId id="3206" r:id="rId35"/>
    <p:sldId id="350" r:id="rId36"/>
    <p:sldId id="395" r:id="rId37"/>
    <p:sldId id="436" r:id="rId38"/>
    <p:sldId id="3207" r:id="rId39"/>
    <p:sldId id="438" r:id="rId40"/>
    <p:sldId id="3208" r:id="rId41"/>
    <p:sldId id="401" r:id="rId42"/>
    <p:sldId id="3209" r:id="rId43"/>
    <p:sldId id="3210" r:id="rId44"/>
    <p:sldId id="3211" r:id="rId45"/>
    <p:sldId id="3212" r:id="rId46"/>
    <p:sldId id="275" r:id="rId4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3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docs/2021-2027/common/guidance/how-to-manage-your-lump-sum-grants_en.pdf" TargetMode="External"/><Relationship Id="rId3" Type="http://schemas.openxmlformats.org/officeDocument/2006/relationships/hyperlink" Target="https://ec.europa.eu/info/funding-tenders/opportunities/docs/2021-2027/common/agr-contr/ls-mga_en.pdf" TargetMode="External"/><Relationship Id="rId7" Type="http://schemas.openxmlformats.org/officeDocument/2006/relationships/hyperlink" Target="https://ec.europa.eu/info/funding-tenders/opportunities/portal/screen/support/faq;type=0,1;categories=;tenders=;programme=43108390;keyword=lump%20sum-FAQs;freeTextSearchKeyword=%22lump%20sum%22;matchWholeText=true;period=null;status=0;sortQuery=relevance;faqListKey=faqSearchTablePageState" TargetMode="External"/><Relationship Id="rId2" Type="http://schemas.openxmlformats.org/officeDocument/2006/relationships/hyperlink" Target="https://op.europa.eu/en/publication-detail/-/publication/cc123397-b6ea-11ec-b6f4-01aa75ed71a1/language-en/format-PDF/source-254704739" TargetMode="External"/><Relationship Id="rId1" Type="http://schemas.openxmlformats.org/officeDocument/2006/relationships/hyperlink" Target="https://ec.europa.eu/info/funding-tenders/opportunities/docs/2021-2027/horizon/guidance/ls-funding-what-do-i-need-to-know_he_en.pdf" TargetMode="External"/><Relationship Id="rId6" Type="http://schemas.openxmlformats.org/officeDocument/2006/relationships/hyperlink" Target="https://www.europarl.europa.eu/stoa/en/document/EPRS_STU(2022)697218" TargetMode="External"/><Relationship Id="rId5" Type="http://schemas.openxmlformats.org/officeDocument/2006/relationships/hyperlink" Target="https://ec.europa.eu/info/news/lump-sum-funding-works-practice-assessment-pilot-horizon-2020-2021-oct-06_en" TargetMode="External"/><Relationship Id="rId4" Type="http://schemas.openxmlformats.org/officeDocument/2006/relationships/hyperlink" Target="https://ec.europa.eu/info/funding-tenders/opportunities/docs/2021-2027/horizon/guidance/ls-decision_he_en.pdf" TargetMode="External"/><Relationship Id="rId9" Type="http://schemas.openxmlformats.org/officeDocument/2006/relationships/hyperlink" Target="https://ec.europa.eu/info/funding-tenders/opportunities/docs/2021-2027/experts/standard-briefing-slides-for-experts_he_en.pdf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news/lump-sum-funding-works-practice-assessment-pilot-horizon-2020-2021-oct-06_en" TargetMode="External"/><Relationship Id="rId3" Type="http://schemas.openxmlformats.org/officeDocument/2006/relationships/hyperlink" Target="https://ec.europa.eu/info/funding-tenders/opportunities/portal/screen/support/faq;type=0,1;categories=;tenders=;programme=43108390;keyword=lump%20sum-FAQs;freeTextSearchKeyword=%22lump%20sum%22;matchWholeText=true;period=null;status=0;sortQuery=relevance;faqListKey=faqSearchTablePageState" TargetMode="External"/><Relationship Id="rId7" Type="http://schemas.openxmlformats.org/officeDocument/2006/relationships/hyperlink" Target="https://ec.europa.eu/info/funding-tenders/opportunities/docs/2021-2027/horizon/guidance/ls-decision_he_en.pdf" TargetMode="External"/><Relationship Id="rId2" Type="http://schemas.openxmlformats.org/officeDocument/2006/relationships/hyperlink" Target="https://op.europa.eu/en/publication-detail/-/publication/cc123397-b6ea-11ec-b6f4-01aa75ed71a1/language-en/format-PDF/source-254704739" TargetMode="External"/><Relationship Id="rId1" Type="http://schemas.openxmlformats.org/officeDocument/2006/relationships/hyperlink" Target="https://ec.europa.eu/info/funding-tenders/opportunities/docs/2021-2027/horizon/guidance/ls-funding-what-do-i-need-to-know_he_en.pdf" TargetMode="External"/><Relationship Id="rId6" Type="http://schemas.openxmlformats.org/officeDocument/2006/relationships/hyperlink" Target="https://ec.europa.eu/info/funding-tenders/opportunities/docs/2021-2027/common/agr-contr/ls-mga_en.pdf" TargetMode="External"/><Relationship Id="rId5" Type="http://schemas.openxmlformats.org/officeDocument/2006/relationships/hyperlink" Target="https://ec.europa.eu/info/funding-tenders/opportunities/docs/2021-2027/experts/standard-briefing-slides-for-experts_he_en.pdf" TargetMode="External"/><Relationship Id="rId4" Type="http://schemas.openxmlformats.org/officeDocument/2006/relationships/hyperlink" Target="https://ec.europa.eu/info/funding-tenders/opportunities/docs/2021-2027/common/guidance/how-to-manage-your-lump-sum-grants_en.pdf" TargetMode="External"/><Relationship Id="rId9" Type="http://schemas.openxmlformats.org/officeDocument/2006/relationships/hyperlink" Target="https://www.europarl.europa.eu/stoa/en/document/EPRS_STU(2022)697218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5FF2E-DA44-4BF5-A0D5-D7DBED2A5269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0960D-8016-4350-BD6E-AAF1E9662F35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2021</a:t>
          </a:r>
        </a:p>
      </dgm:t>
    </dgm:pt>
    <dgm:pt modelId="{761600EF-B303-4159-94B3-4EF95DBF8905}" type="parTrans" cxnId="{80C5BFDC-454A-4A0C-B30A-6CE702CDF0A4}">
      <dgm:prSet/>
      <dgm:spPr/>
      <dgm:t>
        <a:bodyPr/>
        <a:lstStyle/>
        <a:p>
          <a:endParaRPr lang="en-US"/>
        </a:p>
      </dgm:t>
    </dgm:pt>
    <dgm:pt modelId="{44FAAB58-8380-4171-9D3B-6F579F614E85}" type="sibTrans" cxnId="{80C5BFDC-454A-4A0C-B30A-6CE702CDF0A4}">
      <dgm:prSet/>
      <dgm:spPr/>
      <dgm:t>
        <a:bodyPr/>
        <a:lstStyle/>
        <a:p>
          <a:endParaRPr lang="en-US"/>
        </a:p>
      </dgm:t>
    </dgm:pt>
    <dgm:pt modelId="{B18753E3-8D75-4D02-80D6-229A1C5544DB}">
      <dgm:prSet phldrT="[Text]" custT="1"/>
      <dgm:spPr/>
      <dgm:t>
        <a:bodyPr/>
        <a:lstStyle/>
        <a:p>
          <a:pPr algn="ctr">
            <a:lnSpc>
              <a:spcPct val="90000"/>
            </a:lnSpc>
            <a:spcAft>
              <a:spcPts val="0"/>
            </a:spcAft>
          </a:pPr>
          <a:endParaRPr lang="en-GB" sz="18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>
              <a:solidFill>
                <a:schemeClr val="tx2"/>
              </a:solidFill>
            </a:rPr>
            <a:t>actual personnel costs incurred for that person in 2021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GB" sz="18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n-GB" sz="12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2000" i="1" dirty="0">
              <a:solidFill>
                <a:schemeClr val="tx2"/>
              </a:solidFill>
            </a:rPr>
            <a:t>215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fr-BE" sz="10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BE" sz="1800" b="1" i="1" dirty="0">
              <a:solidFill>
                <a:schemeClr val="bg1"/>
              </a:solidFill>
            </a:rPr>
            <a:t>X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fr-BE" sz="900" i="1" dirty="0">
            <a:solidFill>
              <a:srgbClr val="FF0000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BE" sz="1800" i="1" dirty="0" err="1">
              <a:solidFill>
                <a:schemeClr val="tx2"/>
              </a:solidFill>
            </a:rPr>
            <a:t>days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fr-BE" sz="1800" i="1" dirty="0" err="1">
              <a:solidFill>
                <a:schemeClr val="tx2"/>
              </a:solidFill>
            </a:rPr>
            <a:t>worked</a:t>
          </a:r>
          <a:r>
            <a:rPr lang="fr-BE" sz="1800" i="1" dirty="0">
              <a:solidFill>
                <a:schemeClr val="tx2"/>
              </a:solidFill>
            </a:rPr>
            <a:t> by </a:t>
          </a:r>
          <a:r>
            <a:rPr lang="fr-BE" sz="1800" i="1" dirty="0" err="1">
              <a:solidFill>
                <a:schemeClr val="tx2"/>
              </a:solidFill>
            </a:rPr>
            <a:t>that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fr-BE" sz="1800" i="1" dirty="0" err="1">
              <a:solidFill>
                <a:schemeClr val="tx2"/>
              </a:solidFill>
            </a:rPr>
            <a:t>person</a:t>
          </a:r>
          <a:r>
            <a:rPr lang="fr-BE" sz="1800" i="1" dirty="0">
              <a:solidFill>
                <a:schemeClr val="tx2"/>
              </a:solidFill>
            </a:rPr>
            <a:t> on the action </a:t>
          </a:r>
          <a:r>
            <a:rPr lang="fr-BE" sz="1800" i="1" dirty="0" err="1">
              <a:solidFill>
                <a:schemeClr val="tx2"/>
              </a:solidFill>
            </a:rPr>
            <a:t>from</a:t>
          </a:r>
          <a:r>
            <a:rPr lang="fr-BE" sz="1800" i="1" dirty="0">
              <a:solidFill>
                <a:schemeClr val="tx2"/>
              </a:solidFill>
            </a:rPr>
            <a:t> 1/09/2021</a:t>
          </a:r>
          <a:endParaRPr lang="en-US" sz="1800" i="1" dirty="0">
            <a:solidFill>
              <a:schemeClr val="tx2"/>
            </a:solidFill>
          </a:endParaRPr>
        </a:p>
      </dgm:t>
    </dgm:pt>
    <dgm:pt modelId="{CB1A585A-9471-4B54-A691-41F587E665CB}" type="parTrans" cxnId="{0CA93154-C27F-4E54-B13E-C54E48840507}">
      <dgm:prSet/>
      <dgm:spPr/>
      <dgm:t>
        <a:bodyPr/>
        <a:lstStyle/>
        <a:p>
          <a:endParaRPr lang="en-US"/>
        </a:p>
      </dgm:t>
    </dgm:pt>
    <dgm:pt modelId="{56EF6057-6871-478B-BCC3-79763BE5520A}" type="sibTrans" cxnId="{0CA93154-C27F-4E54-B13E-C54E48840507}">
      <dgm:prSet/>
      <dgm:spPr/>
      <dgm:t>
        <a:bodyPr/>
        <a:lstStyle/>
        <a:p>
          <a:endParaRPr lang="en-US"/>
        </a:p>
      </dgm:t>
    </dgm:pt>
    <dgm:pt modelId="{34780E8F-F12E-4C85-9A24-299057A394B2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2022</a:t>
          </a:r>
        </a:p>
      </dgm:t>
    </dgm:pt>
    <dgm:pt modelId="{A00DA67D-F41A-4012-A73A-A381B9AECE05}" type="parTrans" cxnId="{1849179D-3CF6-4091-B090-9D1D5836EE6B}">
      <dgm:prSet/>
      <dgm:spPr/>
      <dgm:t>
        <a:bodyPr/>
        <a:lstStyle/>
        <a:p>
          <a:endParaRPr lang="en-US"/>
        </a:p>
      </dgm:t>
    </dgm:pt>
    <dgm:pt modelId="{85AC2505-3FB2-46A7-AEEE-E12B2BB8B4BF}" type="sibTrans" cxnId="{1849179D-3CF6-4091-B090-9D1D5836EE6B}">
      <dgm:prSet/>
      <dgm:spPr/>
      <dgm:t>
        <a:bodyPr/>
        <a:lstStyle/>
        <a:p>
          <a:endParaRPr lang="en-US"/>
        </a:p>
      </dgm:t>
    </dgm:pt>
    <dgm:pt modelId="{B94A57AE-6F83-4C63-931A-F2BA1D308439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n-GB" sz="14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>
              <a:solidFill>
                <a:schemeClr val="tx2"/>
              </a:solidFill>
            </a:rPr>
            <a:t>actual personnel costs incurred for that person in 2022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fr-BE" sz="18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n-GB" sz="1800" i="1" dirty="0">
            <a:solidFill>
              <a:schemeClr val="tx2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GB" sz="2000" i="1" dirty="0">
              <a:solidFill>
                <a:schemeClr val="tx2"/>
              </a:solidFill>
            </a:rPr>
            <a:t>215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fr-BE" sz="700" i="1" dirty="0">
            <a:solidFill>
              <a:schemeClr val="bg1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fr-BE" sz="1800" b="1" i="1" dirty="0">
              <a:solidFill>
                <a:schemeClr val="bg1"/>
              </a:solidFill>
            </a:rPr>
            <a:t>X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fr-BE" sz="1800" i="1" dirty="0" err="1">
              <a:solidFill>
                <a:schemeClr val="tx2"/>
              </a:solidFill>
            </a:rPr>
            <a:t>days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fr-BE" sz="1800" i="1" dirty="0" err="1">
              <a:solidFill>
                <a:schemeClr val="tx2"/>
              </a:solidFill>
            </a:rPr>
            <a:t>worked</a:t>
          </a:r>
          <a:r>
            <a:rPr lang="fr-BE" sz="1800" i="1" dirty="0">
              <a:solidFill>
                <a:schemeClr val="tx2"/>
              </a:solidFill>
            </a:rPr>
            <a:t> by </a:t>
          </a:r>
          <a:r>
            <a:rPr lang="fr-BE" sz="1800" i="1" dirty="0" err="1">
              <a:solidFill>
                <a:schemeClr val="tx2"/>
              </a:solidFill>
            </a:rPr>
            <a:t>that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fr-BE" sz="1800" i="1" dirty="0" err="1">
              <a:solidFill>
                <a:schemeClr val="tx2"/>
              </a:solidFill>
            </a:rPr>
            <a:t>person</a:t>
          </a:r>
          <a:r>
            <a:rPr lang="fr-BE" sz="1800" i="1" dirty="0">
              <a:solidFill>
                <a:schemeClr val="tx2"/>
              </a:solidFill>
            </a:rPr>
            <a:t> on the action in 2022</a:t>
          </a:r>
          <a:endParaRPr lang="en-US" sz="1800" dirty="0"/>
        </a:p>
      </dgm:t>
    </dgm:pt>
    <dgm:pt modelId="{449FE39F-2659-4D04-AA46-5944181131F0}" type="parTrans" cxnId="{9B0A0139-3DF4-4AE4-BE8F-609216F1F848}">
      <dgm:prSet/>
      <dgm:spPr/>
      <dgm:t>
        <a:bodyPr/>
        <a:lstStyle/>
        <a:p>
          <a:endParaRPr lang="en-US"/>
        </a:p>
      </dgm:t>
    </dgm:pt>
    <dgm:pt modelId="{740385F2-4CFC-4655-B909-2FFB82E5B0E0}" type="sibTrans" cxnId="{9B0A0139-3DF4-4AE4-BE8F-609216F1F848}">
      <dgm:prSet/>
      <dgm:spPr/>
      <dgm:t>
        <a:bodyPr/>
        <a:lstStyle/>
        <a:p>
          <a:endParaRPr lang="en-US"/>
        </a:p>
      </dgm:t>
    </dgm:pt>
    <dgm:pt modelId="{8E520662-4058-4AE9-B1AD-D5EA70F27A4B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2023</a:t>
          </a:r>
        </a:p>
      </dgm:t>
    </dgm:pt>
    <dgm:pt modelId="{A044203B-FAF1-4111-907D-CD26FE5575C7}" type="parTrans" cxnId="{EF29D283-6C09-4A44-A25C-868E161F139A}">
      <dgm:prSet/>
      <dgm:spPr/>
      <dgm:t>
        <a:bodyPr/>
        <a:lstStyle/>
        <a:p>
          <a:endParaRPr lang="en-US"/>
        </a:p>
      </dgm:t>
    </dgm:pt>
    <dgm:pt modelId="{9B92DC26-5A94-429C-8FD5-72DCD0ACB137}" type="sibTrans" cxnId="{EF29D283-6C09-4A44-A25C-868E161F139A}">
      <dgm:prSet/>
      <dgm:spPr/>
      <dgm:t>
        <a:bodyPr/>
        <a:lstStyle/>
        <a:p>
          <a:endParaRPr lang="en-US"/>
        </a:p>
      </dgm:t>
    </dgm:pt>
    <dgm:pt modelId="{ACD56754-C26E-4DE4-9D57-63E3537CC242}">
      <dgm:prSet phldrT="[Text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en-GB" sz="10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>
              <a:solidFill>
                <a:schemeClr val="tx2"/>
              </a:solidFill>
            </a:rPr>
            <a:t>actual personnel costs incurred for that person until 31/03/2023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>
              <a:solidFill>
                <a:schemeClr val="tx2"/>
              </a:solidFill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>
              <a:solidFill>
                <a:schemeClr val="tx2"/>
              </a:solidFill>
            </a:rPr>
            <a:t>(</a:t>
          </a:r>
          <a:r>
            <a:rPr lang="en-GB" sz="1800" b="1" i="1" dirty="0">
              <a:solidFill>
                <a:schemeClr val="tx2"/>
              </a:solidFill>
            </a:rPr>
            <a:t>215 / 12 x 3</a:t>
          </a:r>
          <a:r>
            <a:rPr lang="en-GB" sz="1800" i="1" dirty="0">
              <a:solidFill>
                <a:schemeClr val="tx2"/>
              </a:solidFill>
            </a:rPr>
            <a:t>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GB" sz="10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BE" sz="1800" b="1" i="1" dirty="0">
              <a:solidFill>
                <a:schemeClr val="bg1"/>
              </a:solidFill>
            </a:rPr>
            <a:t>X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900" i="1" dirty="0">
            <a:solidFill>
              <a:schemeClr val="tx2"/>
            </a:solidFill>
          </a:endParaRPr>
        </a:p>
      </dgm:t>
    </dgm:pt>
    <dgm:pt modelId="{14019110-422E-4F88-8C6C-EAF3354A599B}" type="parTrans" cxnId="{BED0FAA5-8B12-4D35-92EE-21D9D4B54C93}">
      <dgm:prSet/>
      <dgm:spPr/>
      <dgm:t>
        <a:bodyPr/>
        <a:lstStyle/>
        <a:p>
          <a:endParaRPr lang="en-US"/>
        </a:p>
      </dgm:t>
    </dgm:pt>
    <dgm:pt modelId="{5CFF90BF-947B-440E-874B-724CFEC27224}" type="sibTrans" cxnId="{BED0FAA5-8B12-4D35-92EE-21D9D4B54C93}">
      <dgm:prSet/>
      <dgm:spPr/>
      <dgm:t>
        <a:bodyPr/>
        <a:lstStyle/>
        <a:p>
          <a:endParaRPr lang="en-US"/>
        </a:p>
      </dgm:t>
    </dgm:pt>
    <dgm:pt modelId="{1214F25D-B245-4D3B-B340-C1EAEB8536DB}">
      <dgm:prSet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fr-BE" sz="2100" i="1" dirty="0">
            <a:solidFill>
              <a:schemeClr val="tx2"/>
            </a:solidFill>
          </a:endParaRPr>
        </a:p>
      </dgm:t>
    </dgm:pt>
    <dgm:pt modelId="{4C13EE3A-9F8B-43E0-9333-B98206575715}" type="parTrans" cxnId="{A480DB0F-E9A5-4C3A-BDDE-1037482D97C1}">
      <dgm:prSet/>
      <dgm:spPr/>
      <dgm:t>
        <a:bodyPr/>
        <a:lstStyle/>
        <a:p>
          <a:endParaRPr lang="en-US"/>
        </a:p>
      </dgm:t>
    </dgm:pt>
    <dgm:pt modelId="{CEFA9C02-B3D0-4A7F-8528-B2600481486C}" type="sibTrans" cxnId="{A480DB0F-E9A5-4C3A-BDDE-1037482D97C1}">
      <dgm:prSet/>
      <dgm:spPr/>
      <dgm:t>
        <a:bodyPr/>
        <a:lstStyle/>
        <a:p>
          <a:endParaRPr lang="en-US"/>
        </a:p>
      </dgm:t>
    </dgm:pt>
    <dgm:pt modelId="{09F0BDE2-A091-4BC2-AABE-D47A45E6A78D}">
      <dgm:prSet custT="1"/>
      <dgm:spPr/>
      <dgm:t>
        <a:bodyPr/>
        <a:lstStyle/>
        <a:p>
          <a:pPr algn="ctr">
            <a:lnSpc>
              <a:spcPct val="100000"/>
            </a:lnSpc>
            <a:spcAft>
              <a:spcPct val="35000"/>
            </a:spcAft>
          </a:pPr>
          <a:r>
            <a:rPr lang="fr-BE" sz="1800" i="1" dirty="0" err="1">
              <a:solidFill>
                <a:schemeClr val="tx2"/>
              </a:solidFill>
            </a:rPr>
            <a:t>days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fr-BE" sz="1800" i="1" dirty="0" err="1">
              <a:solidFill>
                <a:schemeClr val="tx2"/>
              </a:solidFill>
            </a:rPr>
            <a:t>worked</a:t>
          </a:r>
          <a:r>
            <a:rPr lang="fr-BE" sz="1800" i="1" dirty="0">
              <a:solidFill>
                <a:schemeClr val="tx2"/>
              </a:solidFill>
            </a:rPr>
            <a:t> by </a:t>
          </a:r>
          <a:r>
            <a:rPr lang="fr-BE" sz="1800" i="1" dirty="0" err="1">
              <a:solidFill>
                <a:schemeClr val="tx2"/>
              </a:solidFill>
            </a:rPr>
            <a:t>that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fr-BE" sz="1800" i="1" dirty="0" err="1">
              <a:solidFill>
                <a:schemeClr val="tx2"/>
              </a:solidFill>
            </a:rPr>
            <a:t>person</a:t>
          </a:r>
          <a:r>
            <a:rPr lang="fr-BE" sz="1800" i="1" dirty="0">
              <a:solidFill>
                <a:schemeClr val="tx2"/>
              </a:solidFill>
            </a:rPr>
            <a:t> on the action </a:t>
          </a:r>
          <a:r>
            <a:rPr lang="fr-BE" sz="1800" i="1" dirty="0" err="1">
              <a:solidFill>
                <a:schemeClr val="tx2"/>
              </a:solidFill>
            </a:rPr>
            <a:t>until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en-GB" sz="1800" i="1" dirty="0">
              <a:solidFill>
                <a:schemeClr val="tx2"/>
              </a:solidFill>
            </a:rPr>
            <a:t>31/03/2023</a:t>
          </a:r>
          <a:endParaRPr lang="en-US" sz="1800" i="1" dirty="0">
            <a:solidFill>
              <a:schemeClr val="tx2"/>
            </a:solidFill>
          </a:endParaRPr>
        </a:p>
      </dgm:t>
    </dgm:pt>
    <dgm:pt modelId="{CE48B0A8-DBB1-4D8F-9EE4-0960DDD137D8}" type="parTrans" cxnId="{8B8A7F7E-A251-4265-A023-431AE3722A21}">
      <dgm:prSet/>
      <dgm:spPr/>
      <dgm:t>
        <a:bodyPr/>
        <a:lstStyle/>
        <a:p>
          <a:endParaRPr lang="en-US"/>
        </a:p>
      </dgm:t>
    </dgm:pt>
    <dgm:pt modelId="{9934F995-5329-4E18-B639-422BC0B57FCB}" type="sibTrans" cxnId="{8B8A7F7E-A251-4265-A023-431AE3722A21}">
      <dgm:prSet/>
      <dgm:spPr/>
      <dgm:t>
        <a:bodyPr/>
        <a:lstStyle/>
        <a:p>
          <a:endParaRPr lang="en-US"/>
        </a:p>
      </dgm:t>
    </dgm:pt>
    <dgm:pt modelId="{589C195B-F060-412D-8A7E-19B006ABA1AE}" type="pres">
      <dgm:prSet presAssocID="{D745FF2E-DA44-4BF5-A0D5-D7DBED2A5269}" presName="Name0" presStyleCnt="0">
        <dgm:presLayoutVars>
          <dgm:dir/>
          <dgm:animLvl val="lvl"/>
          <dgm:resizeHandles val="exact"/>
        </dgm:presLayoutVars>
      </dgm:prSet>
      <dgm:spPr/>
    </dgm:pt>
    <dgm:pt modelId="{83AAA7AA-781B-498E-B244-A541209576E1}" type="pres">
      <dgm:prSet presAssocID="{F680960D-8016-4350-BD6E-AAF1E9662F35}" presName="compositeNode" presStyleCnt="0">
        <dgm:presLayoutVars>
          <dgm:bulletEnabled val="1"/>
        </dgm:presLayoutVars>
      </dgm:prSet>
      <dgm:spPr/>
    </dgm:pt>
    <dgm:pt modelId="{6D7CB688-02CD-4940-81D2-0AF4455CB715}" type="pres">
      <dgm:prSet presAssocID="{F680960D-8016-4350-BD6E-AAF1E9662F35}" presName="bgRect" presStyleLbl="node1" presStyleIdx="0" presStyleCnt="3" custScaleY="108519"/>
      <dgm:spPr/>
    </dgm:pt>
    <dgm:pt modelId="{59B54192-53A5-4F06-87FB-CDCEA50535D7}" type="pres">
      <dgm:prSet presAssocID="{F680960D-8016-4350-BD6E-AAF1E9662F35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A43F42B9-D352-495F-8AF5-7AEC10A67337}" type="pres">
      <dgm:prSet presAssocID="{F680960D-8016-4350-BD6E-AAF1E9662F35}" presName="childNode" presStyleLbl="node1" presStyleIdx="0" presStyleCnt="3">
        <dgm:presLayoutVars>
          <dgm:bulletEnabled val="1"/>
        </dgm:presLayoutVars>
      </dgm:prSet>
      <dgm:spPr/>
    </dgm:pt>
    <dgm:pt modelId="{C91B2E1E-E027-4A3E-BB2B-17861C9AC8BA}" type="pres">
      <dgm:prSet presAssocID="{44FAAB58-8380-4171-9D3B-6F579F614E85}" presName="hSp" presStyleCnt="0"/>
      <dgm:spPr/>
    </dgm:pt>
    <dgm:pt modelId="{94044DCA-9305-4124-A899-7F75D0C1E4E4}" type="pres">
      <dgm:prSet presAssocID="{44FAAB58-8380-4171-9D3B-6F579F614E85}" presName="vProcSp" presStyleCnt="0"/>
      <dgm:spPr/>
    </dgm:pt>
    <dgm:pt modelId="{831CA912-0C58-401D-8940-F08C29862362}" type="pres">
      <dgm:prSet presAssocID="{44FAAB58-8380-4171-9D3B-6F579F614E85}" presName="vSp1" presStyleCnt="0"/>
      <dgm:spPr/>
    </dgm:pt>
    <dgm:pt modelId="{1447355A-31D1-4661-86F1-B02410AEA4DE}" type="pres">
      <dgm:prSet presAssocID="{44FAAB58-8380-4171-9D3B-6F579F614E85}" presName="simulatedConn" presStyleLbl="solidFgAcc1" presStyleIdx="0" presStyleCnt="2"/>
      <dgm:spPr>
        <a:solidFill>
          <a:schemeClr val="bg2">
            <a:lumMod val="75000"/>
          </a:schemeClr>
        </a:solidFill>
      </dgm:spPr>
    </dgm:pt>
    <dgm:pt modelId="{DB86B379-35C3-42B6-AE14-15F087C696BD}" type="pres">
      <dgm:prSet presAssocID="{44FAAB58-8380-4171-9D3B-6F579F614E85}" presName="vSp2" presStyleCnt="0"/>
      <dgm:spPr/>
    </dgm:pt>
    <dgm:pt modelId="{165EAEA0-50BB-4D1F-957A-4030F8CF2358}" type="pres">
      <dgm:prSet presAssocID="{44FAAB58-8380-4171-9D3B-6F579F614E85}" presName="sibTrans" presStyleCnt="0"/>
      <dgm:spPr/>
    </dgm:pt>
    <dgm:pt modelId="{B0813CEA-C23A-4577-9DF0-B1B0454AA160}" type="pres">
      <dgm:prSet presAssocID="{34780E8F-F12E-4C85-9A24-299057A394B2}" presName="compositeNode" presStyleCnt="0">
        <dgm:presLayoutVars>
          <dgm:bulletEnabled val="1"/>
        </dgm:presLayoutVars>
      </dgm:prSet>
      <dgm:spPr/>
    </dgm:pt>
    <dgm:pt modelId="{A668C86E-F01C-448E-90D8-D5ECAF934128}" type="pres">
      <dgm:prSet presAssocID="{34780E8F-F12E-4C85-9A24-299057A394B2}" presName="bgRect" presStyleLbl="node1" presStyleIdx="1" presStyleCnt="3" custScaleY="109077" custLinFactNeighborY="303"/>
      <dgm:spPr/>
    </dgm:pt>
    <dgm:pt modelId="{9BFE58B3-447C-4E3F-84FB-A6CA5FDB2534}" type="pres">
      <dgm:prSet presAssocID="{34780E8F-F12E-4C85-9A24-299057A394B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1215A8F3-1699-423A-9489-C86F24981DE2}" type="pres">
      <dgm:prSet presAssocID="{34780E8F-F12E-4C85-9A24-299057A394B2}" presName="childNode" presStyleLbl="node1" presStyleIdx="1" presStyleCnt="3">
        <dgm:presLayoutVars>
          <dgm:bulletEnabled val="1"/>
        </dgm:presLayoutVars>
      </dgm:prSet>
      <dgm:spPr/>
    </dgm:pt>
    <dgm:pt modelId="{6B13D507-2603-4423-AE61-D41B15FAD7D7}" type="pres">
      <dgm:prSet presAssocID="{85AC2505-3FB2-46A7-AEEE-E12B2BB8B4BF}" presName="hSp" presStyleCnt="0"/>
      <dgm:spPr/>
    </dgm:pt>
    <dgm:pt modelId="{E3A365BE-4BCA-42D2-A67C-85A8BB0F2C88}" type="pres">
      <dgm:prSet presAssocID="{85AC2505-3FB2-46A7-AEEE-E12B2BB8B4BF}" presName="vProcSp" presStyleCnt="0"/>
      <dgm:spPr/>
    </dgm:pt>
    <dgm:pt modelId="{499F6B22-0DAD-4420-94FB-4B62BDE233A9}" type="pres">
      <dgm:prSet presAssocID="{85AC2505-3FB2-46A7-AEEE-E12B2BB8B4BF}" presName="vSp1" presStyleCnt="0"/>
      <dgm:spPr/>
    </dgm:pt>
    <dgm:pt modelId="{57E48871-28B7-4E81-8F42-321156EE3232}" type="pres">
      <dgm:prSet presAssocID="{85AC2505-3FB2-46A7-AEEE-E12B2BB8B4BF}" presName="simulatedConn" presStyleLbl="solidFgAcc1" presStyleIdx="1" presStyleCnt="2"/>
      <dgm:spPr>
        <a:solidFill>
          <a:schemeClr val="bg2">
            <a:lumMod val="75000"/>
          </a:schemeClr>
        </a:solidFill>
      </dgm:spPr>
    </dgm:pt>
    <dgm:pt modelId="{5C9B8E00-5CEB-4114-AD88-3EAEBEB8D9E9}" type="pres">
      <dgm:prSet presAssocID="{85AC2505-3FB2-46A7-AEEE-E12B2BB8B4BF}" presName="vSp2" presStyleCnt="0"/>
      <dgm:spPr/>
    </dgm:pt>
    <dgm:pt modelId="{7268EF4C-75D4-4306-92C6-E6C40A98D0CB}" type="pres">
      <dgm:prSet presAssocID="{85AC2505-3FB2-46A7-AEEE-E12B2BB8B4BF}" presName="sibTrans" presStyleCnt="0"/>
      <dgm:spPr/>
    </dgm:pt>
    <dgm:pt modelId="{3BAC3E3F-6250-4016-AF21-37D47B9F6C48}" type="pres">
      <dgm:prSet presAssocID="{8E520662-4058-4AE9-B1AD-D5EA70F27A4B}" presName="compositeNode" presStyleCnt="0">
        <dgm:presLayoutVars>
          <dgm:bulletEnabled val="1"/>
        </dgm:presLayoutVars>
      </dgm:prSet>
      <dgm:spPr/>
    </dgm:pt>
    <dgm:pt modelId="{F3BC11C8-D943-42B2-9EF5-E96CCB75DFCF}" type="pres">
      <dgm:prSet presAssocID="{8E520662-4058-4AE9-B1AD-D5EA70F27A4B}" presName="bgRect" presStyleLbl="node1" presStyleIdx="2" presStyleCnt="3" custScaleY="109659"/>
      <dgm:spPr/>
    </dgm:pt>
    <dgm:pt modelId="{1B9BC9AD-9E71-4AE2-8E27-9B0D81074B6F}" type="pres">
      <dgm:prSet presAssocID="{8E520662-4058-4AE9-B1AD-D5EA70F27A4B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DD48F58B-E55B-4C35-A604-B697CDED4B4E}" type="pres">
      <dgm:prSet presAssocID="{8E520662-4058-4AE9-B1AD-D5EA70F27A4B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A480DB0F-E9A5-4C3A-BDDE-1037482D97C1}" srcId="{8E520662-4058-4AE9-B1AD-D5EA70F27A4B}" destId="{1214F25D-B245-4D3B-B340-C1EAEB8536DB}" srcOrd="2" destOrd="0" parTransId="{4C13EE3A-9F8B-43E0-9333-B98206575715}" sibTransId="{CEFA9C02-B3D0-4A7F-8528-B2600481486C}"/>
    <dgm:cxn modelId="{795B3C24-B950-4165-8F8D-1ADF7B6A8268}" type="presOf" srcId="{8E520662-4058-4AE9-B1AD-D5EA70F27A4B}" destId="{1B9BC9AD-9E71-4AE2-8E27-9B0D81074B6F}" srcOrd="1" destOrd="0" presId="urn:microsoft.com/office/officeart/2005/8/layout/hProcess7"/>
    <dgm:cxn modelId="{23C1A330-BB3B-4F46-860F-43CC18F3E11D}" type="presOf" srcId="{D745FF2E-DA44-4BF5-A0D5-D7DBED2A5269}" destId="{589C195B-F060-412D-8A7E-19B006ABA1AE}" srcOrd="0" destOrd="0" presId="urn:microsoft.com/office/officeart/2005/8/layout/hProcess7"/>
    <dgm:cxn modelId="{9B0A0139-3DF4-4AE4-BE8F-609216F1F848}" srcId="{34780E8F-F12E-4C85-9A24-299057A394B2}" destId="{B94A57AE-6F83-4C63-931A-F2BA1D308439}" srcOrd="0" destOrd="0" parTransId="{449FE39F-2659-4D04-AA46-5944181131F0}" sibTransId="{740385F2-4CFC-4655-B909-2FFB82E5B0E0}"/>
    <dgm:cxn modelId="{0045BB3B-1869-435F-B4D3-2D04B03C05C1}" type="presOf" srcId="{09F0BDE2-A091-4BC2-AABE-D47A45E6A78D}" destId="{DD48F58B-E55B-4C35-A604-B697CDED4B4E}" srcOrd="0" destOrd="1" presId="urn:microsoft.com/office/officeart/2005/8/layout/hProcess7"/>
    <dgm:cxn modelId="{18568767-836B-4DD1-A60C-6E50B8326810}" type="presOf" srcId="{34780E8F-F12E-4C85-9A24-299057A394B2}" destId="{A668C86E-F01C-448E-90D8-D5ECAF934128}" srcOrd="0" destOrd="0" presId="urn:microsoft.com/office/officeart/2005/8/layout/hProcess7"/>
    <dgm:cxn modelId="{81A02A69-EB46-4ED1-B3D4-43E46C37065A}" type="presOf" srcId="{ACD56754-C26E-4DE4-9D57-63E3537CC242}" destId="{DD48F58B-E55B-4C35-A604-B697CDED4B4E}" srcOrd="0" destOrd="0" presId="urn:microsoft.com/office/officeart/2005/8/layout/hProcess7"/>
    <dgm:cxn modelId="{02C34C51-7EF9-488B-ACCD-EC88968C76E3}" type="presOf" srcId="{34780E8F-F12E-4C85-9A24-299057A394B2}" destId="{9BFE58B3-447C-4E3F-84FB-A6CA5FDB2534}" srcOrd="1" destOrd="0" presId="urn:microsoft.com/office/officeart/2005/8/layout/hProcess7"/>
    <dgm:cxn modelId="{0CA93154-C27F-4E54-B13E-C54E48840507}" srcId="{F680960D-8016-4350-BD6E-AAF1E9662F35}" destId="{B18753E3-8D75-4D02-80D6-229A1C5544DB}" srcOrd="0" destOrd="0" parTransId="{CB1A585A-9471-4B54-A691-41F587E665CB}" sibTransId="{56EF6057-6871-478B-BCC3-79763BE5520A}"/>
    <dgm:cxn modelId="{8B8A7F7E-A251-4265-A023-431AE3722A21}" srcId="{8E520662-4058-4AE9-B1AD-D5EA70F27A4B}" destId="{09F0BDE2-A091-4BC2-AABE-D47A45E6A78D}" srcOrd="1" destOrd="0" parTransId="{CE48B0A8-DBB1-4D8F-9EE4-0960DDD137D8}" sibTransId="{9934F995-5329-4E18-B639-422BC0B57FCB}"/>
    <dgm:cxn modelId="{EF29D283-6C09-4A44-A25C-868E161F139A}" srcId="{D745FF2E-DA44-4BF5-A0D5-D7DBED2A5269}" destId="{8E520662-4058-4AE9-B1AD-D5EA70F27A4B}" srcOrd="2" destOrd="0" parTransId="{A044203B-FAF1-4111-907D-CD26FE5575C7}" sibTransId="{9B92DC26-5A94-429C-8FD5-72DCD0ACB137}"/>
    <dgm:cxn modelId="{6446FE87-1C33-49FB-A0C6-2770048C94FB}" type="presOf" srcId="{B18753E3-8D75-4D02-80D6-229A1C5544DB}" destId="{A43F42B9-D352-495F-8AF5-7AEC10A67337}" srcOrd="0" destOrd="0" presId="urn:microsoft.com/office/officeart/2005/8/layout/hProcess7"/>
    <dgm:cxn modelId="{8A3E3798-BE9D-4986-914A-1B0445821A11}" type="presOf" srcId="{B94A57AE-6F83-4C63-931A-F2BA1D308439}" destId="{1215A8F3-1699-423A-9489-C86F24981DE2}" srcOrd="0" destOrd="0" presId="urn:microsoft.com/office/officeart/2005/8/layout/hProcess7"/>
    <dgm:cxn modelId="{1849179D-3CF6-4091-B090-9D1D5836EE6B}" srcId="{D745FF2E-DA44-4BF5-A0D5-D7DBED2A5269}" destId="{34780E8F-F12E-4C85-9A24-299057A394B2}" srcOrd="1" destOrd="0" parTransId="{A00DA67D-F41A-4012-A73A-A381B9AECE05}" sibTransId="{85AC2505-3FB2-46A7-AEEE-E12B2BB8B4BF}"/>
    <dgm:cxn modelId="{075D5CA0-5C79-42CE-ACC7-21AE8BFB045E}" type="presOf" srcId="{1214F25D-B245-4D3B-B340-C1EAEB8536DB}" destId="{DD48F58B-E55B-4C35-A604-B697CDED4B4E}" srcOrd="0" destOrd="2" presId="urn:microsoft.com/office/officeart/2005/8/layout/hProcess7"/>
    <dgm:cxn modelId="{BED0FAA5-8B12-4D35-92EE-21D9D4B54C93}" srcId="{8E520662-4058-4AE9-B1AD-D5EA70F27A4B}" destId="{ACD56754-C26E-4DE4-9D57-63E3537CC242}" srcOrd="0" destOrd="0" parTransId="{14019110-422E-4F88-8C6C-EAF3354A599B}" sibTransId="{5CFF90BF-947B-440E-874B-724CFEC27224}"/>
    <dgm:cxn modelId="{0E9D78A7-5A93-4E1D-86E9-85EDB36ABC0D}" type="presOf" srcId="{8E520662-4058-4AE9-B1AD-D5EA70F27A4B}" destId="{F3BC11C8-D943-42B2-9EF5-E96CCB75DFCF}" srcOrd="0" destOrd="0" presId="urn:microsoft.com/office/officeart/2005/8/layout/hProcess7"/>
    <dgm:cxn modelId="{FD4F56C3-8EEA-48EC-9406-F4AA930B61C6}" type="presOf" srcId="{F680960D-8016-4350-BD6E-AAF1E9662F35}" destId="{6D7CB688-02CD-4940-81D2-0AF4455CB715}" srcOrd="0" destOrd="0" presId="urn:microsoft.com/office/officeart/2005/8/layout/hProcess7"/>
    <dgm:cxn modelId="{80C5BFDC-454A-4A0C-B30A-6CE702CDF0A4}" srcId="{D745FF2E-DA44-4BF5-A0D5-D7DBED2A5269}" destId="{F680960D-8016-4350-BD6E-AAF1E9662F35}" srcOrd="0" destOrd="0" parTransId="{761600EF-B303-4159-94B3-4EF95DBF8905}" sibTransId="{44FAAB58-8380-4171-9D3B-6F579F614E85}"/>
    <dgm:cxn modelId="{533835F3-2646-4431-97B0-D460EBC97AF6}" type="presOf" srcId="{F680960D-8016-4350-BD6E-AAF1E9662F35}" destId="{59B54192-53A5-4F06-87FB-CDCEA50535D7}" srcOrd="1" destOrd="0" presId="urn:microsoft.com/office/officeart/2005/8/layout/hProcess7"/>
    <dgm:cxn modelId="{6B21FBBE-7AEA-47A6-BFC4-CBBF5900BEBC}" type="presParOf" srcId="{589C195B-F060-412D-8A7E-19B006ABA1AE}" destId="{83AAA7AA-781B-498E-B244-A541209576E1}" srcOrd="0" destOrd="0" presId="urn:microsoft.com/office/officeart/2005/8/layout/hProcess7"/>
    <dgm:cxn modelId="{B03638DC-A039-482D-B030-0656A44E68A2}" type="presParOf" srcId="{83AAA7AA-781B-498E-B244-A541209576E1}" destId="{6D7CB688-02CD-4940-81D2-0AF4455CB715}" srcOrd="0" destOrd="0" presId="urn:microsoft.com/office/officeart/2005/8/layout/hProcess7"/>
    <dgm:cxn modelId="{15A7B23D-8489-4CE1-9F0D-2A5F598A119D}" type="presParOf" srcId="{83AAA7AA-781B-498E-B244-A541209576E1}" destId="{59B54192-53A5-4F06-87FB-CDCEA50535D7}" srcOrd="1" destOrd="0" presId="urn:microsoft.com/office/officeart/2005/8/layout/hProcess7"/>
    <dgm:cxn modelId="{EF26D347-4D4E-4781-8D05-E8AEC65C8CE7}" type="presParOf" srcId="{83AAA7AA-781B-498E-B244-A541209576E1}" destId="{A43F42B9-D352-495F-8AF5-7AEC10A67337}" srcOrd="2" destOrd="0" presId="urn:microsoft.com/office/officeart/2005/8/layout/hProcess7"/>
    <dgm:cxn modelId="{A1D3E13E-D555-4E35-BBE3-37F34D591C49}" type="presParOf" srcId="{589C195B-F060-412D-8A7E-19B006ABA1AE}" destId="{C91B2E1E-E027-4A3E-BB2B-17861C9AC8BA}" srcOrd="1" destOrd="0" presId="urn:microsoft.com/office/officeart/2005/8/layout/hProcess7"/>
    <dgm:cxn modelId="{46923542-A9B4-47A4-8444-8595CBDA56D4}" type="presParOf" srcId="{589C195B-F060-412D-8A7E-19B006ABA1AE}" destId="{94044DCA-9305-4124-A899-7F75D0C1E4E4}" srcOrd="2" destOrd="0" presId="urn:microsoft.com/office/officeart/2005/8/layout/hProcess7"/>
    <dgm:cxn modelId="{5DC36644-446D-449D-9FA0-0122EF6F533E}" type="presParOf" srcId="{94044DCA-9305-4124-A899-7F75D0C1E4E4}" destId="{831CA912-0C58-401D-8940-F08C29862362}" srcOrd="0" destOrd="0" presId="urn:microsoft.com/office/officeart/2005/8/layout/hProcess7"/>
    <dgm:cxn modelId="{E4EC52E5-5928-45BC-A7C1-F7549802273B}" type="presParOf" srcId="{94044DCA-9305-4124-A899-7F75D0C1E4E4}" destId="{1447355A-31D1-4661-86F1-B02410AEA4DE}" srcOrd="1" destOrd="0" presId="urn:microsoft.com/office/officeart/2005/8/layout/hProcess7"/>
    <dgm:cxn modelId="{8B58397A-6C4F-49D4-B480-623EDC16FA4D}" type="presParOf" srcId="{94044DCA-9305-4124-A899-7F75D0C1E4E4}" destId="{DB86B379-35C3-42B6-AE14-15F087C696BD}" srcOrd="2" destOrd="0" presId="urn:microsoft.com/office/officeart/2005/8/layout/hProcess7"/>
    <dgm:cxn modelId="{B17E9985-8BFA-49CD-82AE-C3AF4F6A0809}" type="presParOf" srcId="{589C195B-F060-412D-8A7E-19B006ABA1AE}" destId="{165EAEA0-50BB-4D1F-957A-4030F8CF2358}" srcOrd="3" destOrd="0" presId="urn:microsoft.com/office/officeart/2005/8/layout/hProcess7"/>
    <dgm:cxn modelId="{322E43A6-9A34-4505-B158-BD2CE83C3766}" type="presParOf" srcId="{589C195B-F060-412D-8A7E-19B006ABA1AE}" destId="{B0813CEA-C23A-4577-9DF0-B1B0454AA160}" srcOrd="4" destOrd="0" presId="urn:microsoft.com/office/officeart/2005/8/layout/hProcess7"/>
    <dgm:cxn modelId="{F31BB626-D013-4249-826E-78BFE274BB63}" type="presParOf" srcId="{B0813CEA-C23A-4577-9DF0-B1B0454AA160}" destId="{A668C86E-F01C-448E-90D8-D5ECAF934128}" srcOrd="0" destOrd="0" presId="urn:microsoft.com/office/officeart/2005/8/layout/hProcess7"/>
    <dgm:cxn modelId="{DF5C607F-E8A2-4F02-8745-2D5836D5E669}" type="presParOf" srcId="{B0813CEA-C23A-4577-9DF0-B1B0454AA160}" destId="{9BFE58B3-447C-4E3F-84FB-A6CA5FDB2534}" srcOrd="1" destOrd="0" presId="urn:microsoft.com/office/officeart/2005/8/layout/hProcess7"/>
    <dgm:cxn modelId="{B81E21A6-B6C8-4BEE-9157-50C3CEAA3EB3}" type="presParOf" srcId="{B0813CEA-C23A-4577-9DF0-B1B0454AA160}" destId="{1215A8F3-1699-423A-9489-C86F24981DE2}" srcOrd="2" destOrd="0" presId="urn:microsoft.com/office/officeart/2005/8/layout/hProcess7"/>
    <dgm:cxn modelId="{9E17FFC6-2802-468D-AB67-B5FE89540C50}" type="presParOf" srcId="{589C195B-F060-412D-8A7E-19B006ABA1AE}" destId="{6B13D507-2603-4423-AE61-D41B15FAD7D7}" srcOrd="5" destOrd="0" presId="urn:microsoft.com/office/officeart/2005/8/layout/hProcess7"/>
    <dgm:cxn modelId="{74D75121-0173-4C8A-959D-0CB200F35E88}" type="presParOf" srcId="{589C195B-F060-412D-8A7E-19B006ABA1AE}" destId="{E3A365BE-4BCA-42D2-A67C-85A8BB0F2C88}" srcOrd="6" destOrd="0" presId="urn:microsoft.com/office/officeart/2005/8/layout/hProcess7"/>
    <dgm:cxn modelId="{875A16E4-9C5F-46F9-BD77-9186B3C10387}" type="presParOf" srcId="{E3A365BE-4BCA-42D2-A67C-85A8BB0F2C88}" destId="{499F6B22-0DAD-4420-94FB-4B62BDE233A9}" srcOrd="0" destOrd="0" presId="urn:microsoft.com/office/officeart/2005/8/layout/hProcess7"/>
    <dgm:cxn modelId="{AD950F0D-44A2-4E6A-B314-69092640C53F}" type="presParOf" srcId="{E3A365BE-4BCA-42D2-A67C-85A8BB0F2C88}" destId="{57E48871-28B7-4E81-8F42-321156EE3232}" srcOrd="1" destOrd="0" presId="urn:microsoft.com/office/officeart/2005/8/layout/hProcess7"/>
    <dgm:cxn modelId="{8997DD5E-9241-4FA4-AF34-4F8871BF2502}" type="presParOf" srcId="{E3A365BE-4BCA-42D2-A67C-85A8BB0F2C88}" destId="{5C9B8E00-5CEB-4114-AD88-3EAEBEB8D9E9}" srcOrd="2" destOrd="0" presId="urn:microsoft.com/office/officeart/2005/8/layout/hProcess7"/>
    <dgm:cxn modelId="{B5EC9145-DFF1-4684-B0E1-1F8A8DE76992}" type="presParOf" srcId="{589C195B-F060-412D-8A7E-19B006ABA1AE}" destId="{7268EF4C-75D4-4306-92C6-E6C40A98D0CB}" srcOrd="7" destOrd="0" presId="urn:microsoft.com/office/officeart/2005/8/layout/hProcess7"/>
    <dgm:cxn modelId="{6A21FB94-3E02-44FE-820D-56FFDBFC4060}" type="presParOf" srcId="{589C195B-F060-412D-8A7E-19B006ABA1AE}" destId="{3BAC3E3F-6250-4016-AF21-37D47B9F6C48}" srcOrd="8" destOrd="0" presId="urn:microsoft.com/office/officeart/2005/8/layout/hProcess7"/>
    <dgm:cxn modelId="{C588E6F3-36D7-4FE8-B7F7-9910623ABAEB}" type="presParOf" srcId="{3BAC3E3F-6250-4016-AF21-37D47B9F6C48}" destId="{F3BC11C8-D943-42B2-9EF5-E96CCB75DFCF}" srcOrd="0" destOrd="0" presId="urn:microsoft.com/office/officeart/2005/8/layout/hProcess7"/>
    <dgm:cxn modelId="{CB1D108C-D073-47D7-98E1-944F7DE7FBF2}" type="presParOf" srcId="{3BAC3E3F-6250-4016-AF21-37D47B9F6C48}" destId="{1B9BC9AD-9E71-4AE2-8E27-9B0D81074B6F}" srcOrd="1" destOrd="0" presId="urn:microsoft.com/office/officeart/2005/8/layout/hProcess7"/>
    <dgm:cxn modelId="{815A6A9F-7D3B-44C8-9473-C4BF373DEC65}" type="presParOf" srcId="{3BAC3E3F-6250-4016-AF21-37D47B9F6C48}" destId="{DD48F58B-E55B-4C35-A604-B697CDED4B4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2A0CE4-A2EF-4993-AE27-50018B85421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B38C54-3347-4919-9F88-5447F0ACD33B}">
      <dgm:prSet phldrT="[Text]" custT="1"/>
      <dgm:spPr/>
      <dgm:t>
        <a:bodyPr/>
        <a:lstStyle/>
        <a:p>
          <a:r>
            <a:rPr lang="en-GB" sz="2400" dirty="0">
              <a:solidFill>
                <a:schemeClr val="tx1"/>
              </a:solidFill>
              <a:latin typeface="+mn-lt"/>
            </a:rPr>
            <a:t>You </a:t>
          </a:r>
          <a:r>
            <a:rPr lang="en-GB" sz="2400" b="1" dirty="0">
              <a:solidFill>
                <a:schemeClr val="tx1"/>
              </a:solidFill>
              <a:latin typeface="+mn-lt"/>
            </a:rPr>
            <a:t>need </a:t>
          </a:r>
          <a:r>
            <a:rPr lang="en-GB" sz="2400" b="0" dirty="0">
              <a:solidFill>
                <a:schemeClr val="tx1"/>
              </a:solidFill>
              <a:latin typeface="+mn-lt"/>
            </a:rPr>
            <a:t>(e.g.)</a:t>
          </a:r>
        </a:p>
      </dgm:t>
    </dgm:pt>
    <dgm:pt modelId="{9B26E07D-52A0-4E70-9DB3-1630B5FBC556}" type="parTrans" cxnId="{52762DCC-782E-459D-B623-E883ED6CA6E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E7DCB7D-A89B-48FC-99BF-1C3365FCA686}" type="sibTrans" cxnId="{52762DCC-782E-459D-B623-E883ED6CA6E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5FC90F9-86BB-48B0-93FA-BCFD3FCCF7C3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+mn-lt"/>
            </a:rPr>
            <a:t>Technical documents</a:t>
          </a:r>
        </a:p>
      </dgm:t>
    </dgm:pt>
    <dgm:pt modelId="{02ADB3F0-24A4-4650-96E1-AE6A50FAE069}" type="parTrans" cxnId="{9757F113-5D9E-459B-B0D4-5882FB275F2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D1BB9CA-D0B1-42C8-B4E1-A16CB365317E}" type="sibTrans" cxnId="{9757F113-5D9E-459B-B0D4-5882FB275F2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B3A3EF0-9CF9-4D44-9BD3-B26124BDB119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Publications,  prototypes, deliverables</a:t>
          </a:r>
        </a:p>
      </dgm:t>
    </dgm:pt>
    <dgm:pt modelId="{886E6358-2675-4615-A6EC-E2CB11E7FA48}" type="parTrans" cxnId="{782A151C-FF48-4F5E-A8DA-E1F5985AD94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D74C556-FC6F-4B24-A835-235689A75ACD}" type="sibTrans" cxnId="{782A151C-FF48-4F5E-A8DA-E1F5985AD94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32E1607-94C7-4949-9EF0-E3C011ED9B86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…any document proving that the work was done as detailed in Annex 1</a:t>
          </a:r>
        </a:p>
      </dgm:t>
    </dgm:pt>
    <dgm:pt modelId="{DDEA2D15-D8DE-4921-8142-84F0FF19CDFC}" type="parTrans" cxnId="{AAD5A2AB-54BE-4041-A66F-C5E1ABBFFCA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E01B851-4605-45FD-9A79-8EC78FBD2641}" type="sibTrans" cxnId="{AAD5A2AB-54BE-4041-A66F-C5E1ABBFFCA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C051A53-4FFF-4E7D-B78D-FDA578C73B81}">
      <dgm:prSet phldrT="[Text]" custT="1"/>
      <dgm:spPr/>
      <dgm:t>
        <a:bodyPr/>
        <a:lstStyle/>
        <a:p>
          <a:r>
            <a:rPr lang="en-GB" sz="2400" dirty="0">
              <a:solidFill>
                <a:schemeClr val="tx1"/>
              </a:solidFill>
            </a:rPr>
            <a:t>You </a:t>
          </a:r>
          <a:r>
            <a:rPr lang="en-GB" sz="2400" b="1" dirty="0">
              <a:solidFill>
                <a:schemeClr val="tx1"/>
              </a:solidFill>
            </a:rPr>
            <a:t>don't need</a:t>
          </a:r>
        </a:p>
      </dgm:t>
    </dgm:pt>
    <dgm:pt modelId="{E4DEA9C1-731C-4271-A124-42BF0106B58E}" type="parTrans" cxnId="{26F03A72-4F24-4B94-A512-DA1C742D62D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8403D7E-4598-4393-B2FF-9DF8C6473E88}" type="sibTrans" cxnId="{26F03A72-4F24-4B94-A512-DA1C742D62D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407191C-A354-49B2-B2CC-970298CDE319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Time-sheets</a:t>
          </a:r>
        </a:p>
      </dgm:t>
    </dgm:pt>
    <dgm:pt modelId="{6984FD22-EE47-4E2D-B565-BF0B134F5F06}" type="parTrans" cxnId="{37C97739-5919-4E5F-891B-52EB182D2D3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386F4E9-398A-462C-8B2B-81D2F8FCE36B}" type="sibTrans" cxnId="{37C97739-5919-4E5F-891B-52EB182D2D3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E28A5DC-DAB3-4E32-8A74-161A574C118F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Pay-slips or contracts</a:t>
          </a:r>
        </a:p>
      </dgm:t>
    </dgm:pt>
    <dgm:pt modelId="{5DE8CAC1-C09F-4D86-ABDC-3D21A78EEBDA}" type="parTrans" cxnId="{30A80914-7FD0-4D0A-87A4-7155F0A714C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CCAD610-394E-4235-8B63-0A7B15E53613}" type="sibTrans" cxnId="{30A80914-7FD0-4D0A-87A4-7155F0A714C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C1C2D20-67AB-4077-9B46-54A52E9726B9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Depreciation policy</a:t>
          </a:r>
        </a:p>
      </dgm:t>
    </dgm:pt>
    <dgm:pt modelId="{44EBE5D7-D3D0-4A08-A266-D8783F7DC3D6}" type="parTrans" cxnId="{3BB0FFC4-6CAD-4A9A-BE05-3D8254D737C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665B4AC-DCDE-4F09-8022-606F4C40EDC0}" type="sibTrans" cxnId="{3BB0FFC4-6CAD-4A9A-BE05-3D8254D737C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5CB1350-B23B-4F01-9830-33A7771087A4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Invoices</a:t>
          </a:r>
        </a:p>
      </dgm:t>
    </dgm:pt>
    <dgm:pt modelId="{5381850E-CB91-4EF0-911E-0E2166721F75}" type="parTrans" cxnId="{471CFB53-9566-400D-A0EB-C7CACBACA25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9C6226A-6C83-49D8-AF50-1E8CAB0A1868}" type="sibTrans" cxnId="{471CFB53-9566-400D-A0EB-C7CACBACA25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3258136-9F14-4BAD-BC62-AE0FB39812A2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…any documents proving the actual costs incurred</a:t>
          </a:r>
        </a:p>
      </dgm:t>
    </dgm:pt>
    <dgm:pt modelId="{A80D09A5-0580-448E-896A-A16288BFD541}" type="parTrans" cxnId="{F355DCE1-9FFD-4CD3-860C-ACACA45709C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ADEB712-F9A8-464F-8B53-5AF5466AA26E}" type="sibTrans" cxnId="{F355DCE1-9FFD-4CD3-860C-ACACA45709C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CAB39C5-4E51-4B4F-AEF6-834BD6F4C4D5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Documentation required by good research practices such as lab books</a:t>
          </a:r>
          <a:endParaRPr lang="en-GB" sz="1800" dirty="0">
            <a:solidFill>
              <a:schemeClr val="tx1"/>
            </a:solidFill>
          </a:endParaRPr>
        </a:p>
      </dgm:t>
    </dgm:pt>
    <dgm:pt modelId="{95F6D777-03E6-4504-8A40-0D0A6CDE37F6}" type="parTrans" cxnId="{2CA624A3-E510-4478-BB5C-38A62D7EBC4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17EC2B5-4C2A-4789-83BB-217B93917937}" type="sibTrans" cxnId="{2CA624A3-E510-4478-BB5C-38A62D7EBC4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035E792-15C0-4371-97F2-8A49FF3746F5}" type="pres">
      <dgm:prSet presAssocID="{2F2A0CE4-A2EF-4993-AE27-50018B85421D}" presName="layout" presStyleCnt="0">
        <dgm:presLayoutVars>
          <dgm:chMax/>
          <dgm:chPref/>
          <dgm:dir/>
          <dgm:resizeHandles/>
        </dgm:presLayoutVars>
      </dgm:prSet>
      <dgm:spPr/>
    </dgm:pt>
    <dgm:pt modelId="{C32128B5-669E-4EED-B39C-27001E571EED}" type="pres">
      <dgm:prSet presAssocID="{B4B38C54-3347-4919-9F88-5447F0ACD33B}" presName="root" presStyleCnt="0">
        <dgm:presLayoutVars>
          <dgm:chMax/>
          <dgm:chPref/>
        </dgm:presLayoutVars>
      </dgm:prSet>
      <dgm:spPr/>
    </dgm:pt>
    <dgm:pt modelId="{3B21987A-F9B3-42E5-92C6-3EF8EBB46525}" type="pres">
      <dgm:prSet presAssocID="{B4B38C54-3347-4919-9F88-5447F0ACD33B}" presName="rootComposite" presStyleCnt="0">
        <dgm:presLayoutVars/>
      </dgm:prSet>
      <dgm:spPr/>
    </dgm:pt>
    <dgm:pt modelId="{ADE27ABB-7E76-458B-97DF-8A1CA9ECC14E}" type="pres">
      <dgm:prSet presAssocID="{B4B38C54-3347-4919-9F88-5447F0ACD33B}" presName="ParentAccent" presStyleLbl="alignNode1" presStyleIdx="0" presStyleCnt="2" custLinFactNeighborX="-270" custLinFactNeighborY="-740"/>
      <dgm:spPr>
        <a:solidFill>
          <a:schemeClr val="accent1"/>
        </a:solidFill>
      </dgm:spPr>
    </dgm:pt>
    <dgm:pt modelId="{9C5D0C69-2C45-49CD-88E1-531951D2C792}" type="pres">
      <dgm:prSet presAssocID="{B4B38C54-3347-4919-9F88-5447F0ACD33B}" presName="ParentSmallAccent" presStyleLbl="fgAcc1" presStyleIdx="0" presStyleCnt="2" custLinFactNeighborX="-4890" custLinFactNeighborY="-1185"/>
      <dgm:spPr>
        <a:ln>
          <a:solidFill>
            <a:schemeClr val="accent1"/>
          </a:solidFill>
        </a:ln>
      </dgm:spPr>
    </dgm:pt>
    <dgm:pt modelId="{88DC322C-5034-4645-B16D-C7B858DEC93A}" type="pres">
      <dgm:prSet presAssocID="{B4B38C54-3347-4919-9F88-5447F0ACD33B}" presName="Parent" presStyleLbl="revTx" presStyleIdx="0" presStyleCnt="11">
        <dgm:presLayoutVars>
          <dgm:chMax/>
          <dgm:chPref val="4"/>
          <dgm:bulletEnabled val="1"/>
        </dgm:presLayoutVars>
      </dgm:prSet>
      <dgm:spPr/>
    </dgm:pt>
    <dgm:pt modelId="{A34921A1-013E-4B40-83C0-14E357317039}" type="pres">
      <dgm:prSet presAssocID="{B4B38C54-3347-4919-9F88-5447F0ACD33B}" presName="childShape" presStyleCnt="0">
        <dgm:presLayoutVars>
          <dgm:chMax val="0"/>
          <dgm:chPref val="0"/>
        </dgm:presLayoutVars>
      </dgm:prSet>
      <dgm:spPr/>
    </dgm:pt>
    <dgm:pt modelId="{8930AD86-0662-4E50-AE68-254317542FAA}" type="pres">
      <dgm:prSet presAssocID="{D5FC90F9-86BB-48B0-93FA-BCFD3FCCF7C3}" presName="childComposite" presStyleCnt="0">
        <dgm:presLayoutVars>
          <dgm:chMax val="0"/>
          <dgm:chPref val="0"/>
        </dgm:presLayoutVars>
      </dgm:prSet>
      <dgm:spPr/>
    </dgm:pt>
    <dgm:pt modelId="{D3B4AC14-0F58-415B-AEE2-1D0D66C53C3F}" type="pres">
      <dgm:prSet presAssocID="{D5FC90F9-86BB-48B0-93FA-BCFD3FCCF7C3}" presName="ChildAccent" presStyleLbl="solidFgAcc1" presStyleIdx="0" presStyleCnt="9" custLinFactNeighborX="4524" custLinFactNeighborY="-16367"/>
      <dgm:spPr>
        <a:ln>
          <a:solidFill>
            <a:schemeClr val="tx2"/>
          </a:solidFill>
        </a:ln>
      </dgm:spPr>
    </dgm:pt>
    <dgm:pt modelId="{2E71BD56-3051-4231-A422-E32DFC3087E2}" type="pres">
      <dgm:prSet presAssocID="{D5FC90F9-86BB-48B0-93FA-BCFD3FCCF7C3}" presName="Child" presStyleLbl="revTx" presStyleIdx="1" presStyleCnt="11" custScaleY="100000" custLinFactNeighborX="357" custLinFactNeighborY="-7021">
        <dgm:presLayoutVars>
          <dgm:chMax val="0"/>
          <dgm:chPref val="0"/>
          <dgm:bulletEnabled val="1"/>
        </dgm:presLayoutVars>
      </dgm:prSet>
      <dgm:spPr/>
    </dgm:pt>
    <dgm:pt modelId="{5601FB55-E045-4395-A05F-61C0FFACE3D8}" type="pres">
      <dgm:prSet presAssocID="{4B3A3EF0-9CF9-4D44-9BD3-B26124BDB119}" presName="childComposite" presStyleCnt="0">
        <dgm:presLayoutVars>
          <dgm:chMax val="0"/>
          <dgm:chPref val="0"/>
        </dgm:presLayoutVars>
      </dgm:prSet>
      <dgm:spPr/>
    </dgm:pt>
    <dgm:pt modelId="{D040BF2D-F00D-4570-AD1A-8D3A7E694FEC}" type="pres">
      <dgm:prSet presAssocID="{4B3A3EF0-9CF9-4D44-9BD3-B26124BDB119}" presName="ChildAccent" presStyleLbl="solidFgAcc1" presStyleIdx="1" presStyleCnt="9" custLinFactNeighborX="4524" custLinFactNeighborY="-16367"/>
      <dgm:spPr>
        <a:ln>
          <a:solidFill>
            <a:schemeClr val="tx2"/>
          </a:solidFill>
        </a:ln>
      </dgm:spPr>
    </dgm:pt>
    <dgm:pt modelId="{8D791C09-C59D-4C6D-B877-59231C980BDD}" type="pres">
      <dgm:prSet presAssocID="{4B3A3EF0-9CF9-4D44-9BD3-B26124BDB119}" presName="Child" presStyleLbl="revTx" presStyleIdx="2" presStyleCnt="11" custScaleY="144250" custLinFactNeighborX="357" custLinFactNeighborY="-7021">
        <dgm:presLayoutVars>
          <dgm:chMax val="0"/>
          <dgm:chPref val="0"/>
          <dgm:bulletEnabled val="1"/>
        </dgm:presLayoutVars>
      </dgm:prSet>
      <dgm:spPr/>
    </dgm:pt>
    <dgm:pt modelId="{23C9E06F-1D88-4256-8681-66181B7D81B0}" type="pres">
      <dgm:prSet presAssocID="{CCAB39C5-4E51-4B4F-AEF6-834BD6F4C4D5}" presName="childComposite" presStyleCnt="0">
        <dgm:presLayoutVars>
          <dgm:chMax val="0"/>
          <dgm:chPref val="0"/>
        </dgm:presLayoutVars>
      </dgm:prSet>
      <dgm:spPr/>
    </dgm:pt>
    <dgm:pt modelId="{C193617C-2CFE-489C-9A02-479D4D6FD645}" type="pres">
      <dgm:prSet presAssocID="{CCAB39C5-4E51-4B4F-AEF6-834BD6F4C4D5}" presName="ChildAccent" presStyleLbl="solidFgAcc1" presStyleIdx="2" presStyleCnt="9" custLinFactNeighborX="4524" custLinFactNeighborY="-16367"/>
      <dgm:spPr>
        <a:ln>
          <a:solidFill>
            <a:schemeClr val="tx2"/>
          </a:solidFill>
        </a:ln>
      </dgm:spPr>
    </dgm:pt>
    <dgm:pt modelId="{B3950A58-F781-44F9-8340-E3210E00AF2B}" type="pres">
      <dgm:prSet presAssocID="{CCAB39C5-4E51-4B4F-AEF6-834BD6F4C4D5}" presName="Child" presStyleLbl="revTx" presStyleIdx="3" presStyleCnt="11" custLinFactNeighborX="357" custLinFactNeighborY="-7021">
        <dgm:presLayoutVars>
          <dgm:chMax val="0"/>
          <dgm:chPref val="0"/>
          <dgm:bulletEnabled val="1"/>
        </dgm:presLayoutVars>
      </dgm:prSet>
      <dgm:spPr/>
    </dgm:pt>
    <dgm:pt modelId="{6A8BF424-3AA8-4FAB-9726-D422AA5C9F06}" type="pres">
      <dgm:prSet presAssocID="{732E1607-94C7-4949-9EF0-E3C011ED9B86}" presName="childComposite" presStyleCnt="0">
        <dgm:presLayoutVars>
          <dgm:chMax val="0"/>
          <dgm:chPref val="0"/>
        </dgm:presLayoutVars>
      </dgm:prSet>
      <dgm:spPr/>
    </dgm:pt>
    <dgm:pt modelId="{9FDD23CE-6032-4B6C-B266-542159EBE6AD}" type="pres">
      <dgm:prSet presAssocID="{732E1607-94C7-4949-9EF0-E3C011ED9B86}" presName="ChildAccent" presStyleLbl="solidFgAcc1" presStyleIdx="3" presStyleCnt="9" custLinFactNeighborX="4524" custLinFactNeighborY="-16367"/>
      <dgm:spPr>
        <a:ln>
          <a:solidFill>
            <a:schemeClr val="tx2"/>
          </a:solidFill>
        </a:ln>
      </dgm:spPr>
    </dgm:pt>
    <dgm:pt modelId="{2FA8DBA4-883A-4B6E-904F-E18F237659F7}" type="pres">
      <dgm:prSet presAssocID="{732E1607-94C7-4949-9EF0-E3C011ED9B86}" presName="Child" presStyleLbl="revTx" presStyleIdx="4" presStyleCnt="11" custScaleY="214597" custLinFactNeighborX="357" custLinFactNeighborY="-7021">
        <dgm:presLayoutVars>
          <dgm:chMax val="0"/>
          <dgm:chPref val="0"/>
          <dgm:bulletEnabled val="1"/>
        </dgm:presLayoutVars>
      </dgm:prSet>
      <dgm:spPr/>
    </dgm:pt>
    <dgm:pt modelId="{A50F387C-8FAE-4A29-B951-E919C4975CB5}" type="pres">
      <dgm:prSet presAssocID="{6C051A53-4FFF-4E7D-B78D-FDA578C73B81}" presName="root" presStyleCnt="0">
        <dgm:presLayoutVars>
          <dgm:chMax/>
          <dgm:chPref/>
        </dgm:presLayoutVars>
      </dgm:prSet>
      <dgm:spPr/>
    </dgm:pt>
    <dgm:pt modelId="{E36C84CB-6296-4654-8640-8417E233E2C0}" type="pres">
      <dgm:prSet presAssocID="{6C051A53-4FFF-4E7D-B78D-FDA578C73B81}" presName="rootComposite" presStyleCnt="0">
        <dgm:presLayoutVars/>
      </dgm:prSet>
      <dgm:spPr/>
    </dgm:pt>
    <dgm:pt modelId="{DD29986F-573A-4F78-BE24-AE8EB7D676CD}" type="pres">
      <dgm:prSet presAssocID="{6C051A53-4FFF-4E7D-B78D-FDA578C73B81}" presName="ParentAccent" presStyleLbl="alignNode1" presStyleIdx="1" presStyleCnt="2" custLinFactNeighborX="5232"/>
      <dgm:spPr>
        <a:solidFill>
          <a:schemeClr val="accent4"/>
        </a:solidFill>
        <a:ln>
          <a:solidFill>
            <a:schemeClr val="accent4"/>
          </a:solidFill>
        </a:ln>
      </dgm:spPr>
    </dgm:pt>
    <dgm:pt modelId="{382B154C-58FB-4CCC-B9F0-7F7778F9990F}" type="pres">
      <dgm:prSet presAssocID="{6C051A53-4FFF-4E7D-B78D-FDA578C73B81}" presName="ParentSmallAccent" presStyleLbl="fgAcc1" presStyleIdx="1" presStyleCnt="2" custLinFactNeighborX="71232"/>
      <dgm:spPr>
        <a:ln>
          <a:solidFill>
            <a:schemeClr val="accent4"/>
          </a:solidFill>
        </a:ln>
      </dgm:spPr>
    </dgm:pt>
    <dgm:pt modelId="{2F6A5C6C-8738-4797-BD7E-5B48106FA404}" type="pres">
      <dgm:prSet presAssocID="{6C051A53-4FFF-4E7D-B78D-FDA578C73B81}" presName="Parent" presStyleLbl="revTx" presStyleIdx="5" presStyleCnt="11" custLinFactNeighborX="6322">
        <dgm:presLayoutVars>
          <dgm:chMax/>
          <dgm:chPref val="4"/>
          <dgm:bulletEnabled val="1"/>
        </dgm:presLayoutVars>
      </dgm:prSet>
      <dgm:spPr/>
    </dgm:pt>
    <dgm:pt modelId="{54EB81E0-3ECE-4C2B-8EE8-5B6F628989F9}" type="pres">
      <dgm:prSet presAssocID="{6C051A53-4FFF-4E7D-B78D-FDA578C73B81}" presName="childShape" presStyleCnt="0">
        <dgm:presLayoutVars>
          <dgm:chMax val="0"/>
          <dgm:chPref val="0"/>
        </dgm:presLayoutVars>
      </dgm:prSet>
      <dgm:spPr/>
    </dgm:pt>
    <dgm:pt modelId="{A5181C86-13B9-4BA9-B3E2-7208CDCA642E}" type="pres">
      <dgm:prSet presAssocID="{6407191C-A354-49B2-B2CC-970298CDE319}" presName="childComposite" presStyleCnt="0">
        <dgm:presLayoutVars>
          <dgm:chMax val="0"/>
          <dgm:chPref val="0"/>
        </dgm:presLayoutVars>
      </dgm:prSet>
      <dgm:spPr/>
    </dgm:pt>
    <dgm:pt modelId="{32ECA179-7832-4720-85D5-4801109929E4}" type="pres">
      <dgm:prSet presAssocID="{6407191C-A354-49B2-B2CC-970298CDE319}" presName="ChildAccent" presStyleLbl="solidFgAcc1" presStyleIdx="4" presStyleCnt="9" custLinFactNeighborX="71232"/>
      <dgm:spPr>
        <a:ln>
          <a:solidFill>
            <a:schemeClr val="tx2"/>
          </a:solidFill>
        </a:ln>
      </dgm:spPr>
    </dgm:pt>
    <dgm:pt modelId="{D3983E1E-FCE0-4C7B-BAB6-8BEEB590BEF1}" type="pres">
      <dgm:prSet presAssocID="{6407191C-A354-49B2-B2CC-970298CDE319}" presName="Child" presStyleLbl="revTx" presStyleIdx="6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</dgm:pt>
    <dgm:pt modelId="{1AEA130A-3E6C-4C9D-8925-3AEC547823B5}" type="pres">
      <dgm:prSet presAssocID="{FE28A5DC-DAB3-4E32-8A74-161A574C118F}" presName="childComposite" presStyleCnt="0">
        <dgm:presLayoutVars>
          <dgm:chMax val="0"/>
          <dgm:chPref val="0"/>
        </dgm:presLayoutVars>
      </dgm:prSet>
      <dgm:spPr/>
    </dgm:pt>
    <dgm:pt modelId="{24E1DB94-62F3-47BA-A51C-7271A2895555}" type="pres">
      <dgm:prSet presAssocID="{FE28A5DC-DAB3-4E32-8A74-161A574C118F}" presName="ChildAccent" presStyleLbl="solidFgAcc1" presStyleIdx="5" presStyleCnt="9" custLinFactNeighborX="75756" custLinFactNeighborY="-16367"/>
      <dgm:spPr>
        <a:ln>
          <a:solidFill>
            <a:schemeClr val="tx2"/>
          </a:solidFill>
        </a:ln>
      </dgm:spPr>
    </dgm:pt>
    <dgm:pt modelId="{55C0B160-C06E-425F-B717-49DC1B0EEA69}" type="pres">
      <dgm:prSet presAssocID="{FE28A5DC-DAB3-4E32-8A74-161A574C118F}" presName="Child" presStyleLbl="revTx" presStyleIdx="7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</dgm:pt>
    <dgm:pt modelId="{D3C74683-23BB-422C-B86F-B3B78FE63F57}" type="pres">
      <dgm:prSet presAssocID="{BC1C2D20-67AB-4077-9B46-54A52E9726B9}" presName="childComposite" presStyleCnt="0">
        <dgm:presLayoutVars>
          <dgm:chMax val="0"/>
          <dgm:chPref val="0"/>
        </dgm:presLayoutVars>
      </dgm:prSet>
      <dgm:spPr/>
    </dgm:pt>
    <dgm:pt modelId="{C161A4AC-B78D-4642-BA09-5E2E56DAEC61}" type="pres">
      <dgm:prSet presAssocID="{BC1C2D20-67AB-4077-9B46-54A52E9726B9}" presName="ChildAccent" presStyleLbl="solidFgAcc1" presStyleIdx="6" presStyleCnt="9" custLinFactNeighborX="75756" custLinFactNeighborY="-16367"/>
      <dgm:spPr>
        <a:ln>
          <a:solidFill>
            <a:schemeClr val="tx2"/>
          </a:solidFill>
        </a:ln>
      </dgm:spPr>
    </dgm:pt>
    <dgm:pt modelId="{178E0450-86F7-49F4-8851-92ED35B4A1E8}" type="pres">
      <dgm:prSet presAssocID="{BC1C2D20-67AB-4077-9B46-54A52E9726B9}" presName="Child" presStyleLbl="revTx" presStyleIdx="8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</dgm:pt>
    <dgm:pt modelId="{6C4E7F31-CEAE-4277-8C54-7DED7BF5A6B9}" type="pres">
      <dgm:prSet presAssocID="{05CB1350-B23B-4F01-9830-33A7771087A4}" presName="childComposite" presStyleCnt="0">
        <dgm:presLayoutVars>
          <dgm:chMax val="0"/>
          <dgm:chPref val="0"/>
        </dgm:presLayoutVars>
      </dgm:prSet>
      <dgm:spPr/>
    </dgm:pt>
    <dgm:pt modelId="{D2CDC7F1-643E-4DD5-9225-CD0729D58FB1}" type="pres">
      <dgm:prSet presAssocID="{05CB1350-B23B-4F01-9830-33A7771087A4}" presName="ChildAccent" presStyleLbl="solidFgAcc1" presStyleIdx="7" presStyleCnt="9" custLinFactNeighborX="75756" custLinFactNeighborY="-16367"/>
      <dgm:spPr>
        <a:ln>
          <a:solidFill>
            <a:schemeClr val="tx2"/>
          </a:solidFill>
        </a:ln>
      </dgm:spPr>
    </dgm:pt>
    <dgm:pt modelId="{53B6F565-4992-47FC-9E06-272D893C48CA}" type="pres">
      <dgm:prSet presAssocID="{05CB1350-B23B-4F01-9830-33A7771087A4}" presName="Child" presStyleLbl="revTx" presStyleIdx="9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</dgm:pt>
    <dgm:pt modelId="{F02EAFAC-E5F3-4BD2-8FFF-C4AC6F9582AA}" type="pres">
      <dgm:prSet presAssocID="{83258136-9F14-4BAD-BC62-AE0FB39812A2}" presName="childComposite" presStyleCnt="0">
        <dgm:presLayoutVars>
          <dgm:chMax val="0"/>
          <dgm:chPref val="0"/>
        </dgm:presLayoutVars>
      </dgm:prSet>
      <dgm:spPr/>
    </dgm:pt>
    <dgm:pt modelId="{28EE6742-2392-494A-AA69-870E778796B4}" type="pres">
      <dgm:prSet presAssocID="{83258136-9F14-4BAD-BC62-AE0FB39812A2}" presName="ChildAccent" presStyleLbl="solidFgAcc1" presStyleIdx="8" presStyleCnt="9" custLinFactNeighborX="75756" custLinFactNeighborY="-16367"/>
      <dgm:spPr>
        <a:ln>
          <a:solidFill>
            <a:schemeClr val="tx2"/>
          </a:solidFill>
        </a:ln>
      </dgm:spPr>
    </dgm:pt>
    <dgm:pt modelId="{2803B572-0EAB-4163-B2FF-AA1F6062046B}" type="pres">
      <dgm:prSet presAssocID="{83258136-9F14-4BAD-BC62-AE0FB39812A2}" presName="Child" presStyleLbl="revTx" presStyleIdx="10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</dgm:pt>
  </dgm:ptLst>
  <dgm:cxnLst>
    <dgm:cxn modelId="{9757F113-5D9E-459B-B0D4-5882FB275F23}" srcId="{B4B38C54-3347-4919-9F88-5447F0ACD33B}" destId="{D5FC90F9-86BB-48B0-93FA-BCFD3FCCF7C3}" srcOrd="0" destOrd="0" parTransId="{02ADB3F0-24A4-4650-96E1-AE6A50FAE069}" sibTransId="{BD1BB9CA-D0B1-42C8-B4E1-A16CB365317E}"/>
    <dgm:cxn modelId="{30A80914-7FD0-4D0A-87A4-7155F0A714CC}" srcId="{6C051A53-4FFF-4E7D-B78D-FDA578C73B81}" destId="{FE28A5DC-DAB3-4E32-8A74-161A574C118F}" srcOrd="1" destOrd="0" parTransId="{5DE8CAC1-C09F-4D86-ABDC-3D21A78EEBDA}" sibTransId="{1CCAD610-394E-4235-8B63-0A7B15E53613}"/>
    <dgm:cxn modelId="{782A151C-FF48-4F5E-A8DA-E1F5985AD94F}" srcId="{B4B38C54-3347-4919-9F88-5447F0ACD33B}" destId="{4B3A3EF0-9CF9-4D44-9BD3-B26124BDB119}" srcOrd="1" destOrd="0" parTransId="{886E6358-2675-4615-A6EC-E2CB11E7FA48}" sibTransId="{AD74C556-FC6F-4B24-A835-235689A75ACD}"/>
    <dgm:cxn modelId="{A53EAE22-1A7E-46DA-8E61-D686520B7C0F}" type="presOf" srcId="{D5FC90F9-86BB-48B0-93FA-BCFD3FCCF7C3}" destId="{2E71BD56-3051-4231-A422-E32DFC3087E2}" srcOrd="0" destOrd="0" presId="urn:microsoft.com/office/officeart/2008/layout/SquareAccentList"/>
    <dgm:cxn modelId="{7F978627-FFCC-4575-A41C-7F6170CA592C}" type="presOf" srcId="{4B3A3EF0-9CF9-4D44-9BD3-B26124BDB119}" destId="{8D791C09-C59D-4C6D-B877-59231C980BDD}" srcOrd="0" destOrd="0" presId="urn:microsoft.com/office/officeart/2008/layout/SquareAccentList"/>
    <dgm:cxn modelId="{800DD52E-D61B-496D-93A9-EB0169934E20}" type="presOf" srcId="{6C051A53-4FFF-4E7D-B78D-FDA578C73B81}" destId="{2F6A5C6C-8738-4797-BD7E-5B48106FA404}" srcOrd="0" destOrd="0" presId="urn:microsoft.com/office/officeart/2008/layout/SquareAccentList"/>
    <dgm:cxn modelId="{37C97739-5919-4E5F-891B-52EB182D2D3B}" srcId="{6C051A53-4FFF-4E7D-B78D-FDA578C73B81}" destId="{6407191C-A354-49B2-B2CC-970298CDE319}" srcOrd="0" destOrd="0" parTransId="{6984FD22-EE47-4E2D-B565-BF0B134F5F06}" sibTransId="{0386F4E9-398A-462C-8B2B-81D2F8FCE36B}"/>
    <dgm:cxn modelId="{26F03A72-4F24-4B94-A512-DA1C742D62D4}" srcId="{2F2A0CE4-A2EF-4993-AE27-50018B85421D}" destId="{6C051A53-4FFF-4E7D-B78D-FDA578C73B81}" srcOrd="1" destOrd="0" parTransId="{E4DEA9C1-731C-4271-A124-42BF0106B58E}" sibTransId="{E8403D7E-4598-4393-B2FF-9DF8C6473E88}"/>
    <dgm:cxn modelId="{471CFB53-9566-400D-A0EB-C7CACBACA259}" srcId="{6C051A53-4FFF-4E7D-B78D-FDA578C73B81}" destId="{05CB1350-B23B-4F01-9830-33A7771087A4}" srcOrd="3" destOrd="0" parTransId="{5381850E-CB91-4EF0-911E-0E2166721F75}" sibTransId="{69C6226A-6C83-49D8-AF50-1E8CAB0A1868}"/>
    <dgm:cxn modelId="{35E04059-51F2-4B22-886D-758640D7AA5D}" type="presOf" srcId="{B4B38C54-3347-4919-9F88-5447F0ACD33B}" destId="{88DC322C-5034-4645-B16D-C7B858DEC93A}" srcOrd="0" destOrd="0" presId="urn:microsoft.com/office/officeart/2008/layout/SquareAccentList"/>
    <dgm:cxn modelId="{D6E1F88E-AEF1-4C81-88BE-B6793EFAA926}" type="presOf" srcId="{6407191C-A354-49B2-B2CC-970298CDE319}" destId="{D3983E1E-FCE0-4C7B-BAB6-8BEEB590BEF1}" srcOrd="0" destOrd="0" presId="urn:microsoft.com/office/officeart/2008/layout/SquareAccentList"/>
    <dgm:cxn modelId="{2CA624A3-E510-4478-BB5C-38A62D7EBC43}" srcId="{B4B38C54-3347-4919-9F88-5447F0ACD33B}" destId="{CCAB39C5-4E51-4B4F-AEF6-834BD6F4C4D5}" srcOrd="2" destOrd="0" parTransId="{95F6D777-03E6-4504-8A40-0D0A6CDE37F6}" sibTransId="{F17EC2B5-4C2A-4789-83BB-217B93917937}"/>
    <dgm:cxn modelId="{AAD5A2AB-54BE-4041-A66F-C5E1ABBFFCAE}" srcId="{B4B38C54-3347-4919-9F88-5447F0ACD33B}" destId="{732E1607-94C7-4949-9EF0-E3C011ED9B86}" srcOrd="3" destOrd="0" parTransId="{DDEA2D15-D8DE-4921-8142-84F0FF19CDFC}" sibTransId="{FE01B851-4605-45FD-9A79-8EC78FBD2641}"/>
    <dgm:cxn modelId="{3BB0FFC4-6CAD-4A9A-BE05-3D8254D737C8}" srcId="{6C051A53-4FFF-4E7D-B78D-FDA578C73B81}" destId="{BC1C2D20-67AB-4077-9B46-54A52E9726B9}" srcOrd="2" destOrd="0" parTransId="{44EBE5D7-D3D0-4A08-A266-D8783F7DC3D6}" sibTransId="{9665B4AC-DCDE-4F09-8022-606F4C40EDC0}"/>
    <dgm:cxn modelId="{52762DCC-782E-459D-B623-E883ED6CA6E5}" srcId="{2F2A0CE4-A2EF-4993-AE27-50018B85421D}" destId="{B4B38C54-3347-4919-9F88-5447F0ACD33B}" srcOrd="0" destOrd="0" parTransId="{9B26E07D-52A0-4E70-9DB3-1630B5FBC556}" sibTransId="{8E7DCB7D-A89B-48FC-99BF-1C3365FCA686}"/>
    <dgm:cxn modelId="{F7246DD0-8562-428A-90B5-C46D693EFB8B}" type="presOf" srcId="{CCAB39C5-4E51-4B4F-AEF6-834BD6F4C4D5}" destId="{B3950A58-F781-44F9-8340-E3210E00AF2B}" srcOrd="0" destOrd="0" presId="urn:microsoft.com/office/officeart/2008/layout/SquareAccentList"/>
    <dgm:cxn modelId="{4C6C0FDE-5FAE-4B0C-82CB-4FE866D4CC53}" type="presOf" srcId="{2F2A0CE4-A2EF-4993-AE27-50018B85421D}" destId="{9035E792-15C0-4371-97F2-8A49FF3746F5}" srcOrd="0" destOrd="0" presId="urn:microsoft.com/office/officeart/2008/layout/SquareAccentList"/>
    <dgm:cxn modelId="{F355DCE1-9FFD-4CD3-860C-ACACA45709C6}" srcId="{6C051A53-4FFF-4E7D-B78D-FDA578C73B81}" destId="{83258136-9F14-4BAD-BC62-AE0FB39812A2}" srcOrd="4" destOrd="0" parTransId="{A80D09A5-0580-448E-896A-A16288BFD541}" sibTransId="{3ADEB712-F9A8-464F-8B53-5AF5466AA26E}"/>
    <dgm:cxn modelId="{751830E9-367A-459D-B26B-4383917754DB}" type="presOf" srcId="{732E1607-94C7-4949-9EF0-E3C011ED9B86}" destId="{2FA8DBA4-883A-4B6E-904F-E18F237659F7}" srcOrd="0" destOrd="0" presId="urn:microsoft.com/office/officeart/2008/layout/SquareAccentList"/>
    <dgm:cxn modelId="{B79151E9-BD5F-467E-9DCD-533740039B96}" type="presOf" srcId="{BC1C2D20-67AB-4077-9B46-54A52E9726B9}" destId="{178E0450-86F7-49F4-8851-92ED35B4A1E8}" srcOrd="0" destOrd="0" presId="urn:microsoft.com/office/officeart/2008/layout/SquareAccentList"/>
    <dgm:cxn modelId="{6A76ECEA-0F32-4B27-AF57-8B46AF1EA4D4}" type="presOf" srcId="{05CB1350-B23B-4F01-9830-33A7771087A4}" destId="{53B6F565-4992-47FC-9E06-272D893C48CA}" srcOrd="0" destOrd="0" presId="urn:microsoft.com/office/officeart/2008/layout/SquareAccentList"/>
    <dgm:cxn modelId="{AC615CF6-0AC9-4584-B286-F3742BBF3A61}" type="presOf" srcId="{FE28A5DC-DAB3-4E32-8A74-161A574C118F}" destId="{55C0B160-C06E-425F-B717-49DC1B0EEA69}" srcOrd="0" destOrd="0" presId="urn:microsoft.com/office/officeart/2008/layout/SquareAccentList"/>
    <dgm:cxn modelId="{017B79FA-A419-4210-912B-DDD747AF033B}" type="presOf" srcId="{83258136-9F14-4BAD-BC62-AE0FB39812A2}" destId="{2803B572-0EAB-4163-B2FF-AA1F6062046B}" srcOrd="0" destOrd="0" presId="urn:microsoft.com/office/officeart/2008/layout/SquareAccentList"/>
    <dgm:cxn modelId="{2CFFE0BF-6491-4235-B5F8-D006E59A5611}" type="presParOf" srcId="{9035E792-15C0-4371-97F2-8A49FF3746F5}" destId="{C32128B5-669E-4EED-B39C-27001E571EED}" srcOrd="0" destOrd="0" presId="urn:microsoft.com/office/officeart/2008/layout/SquareAccentList"/>
    <dgm:cxn modelId="{B7512510-1BFA-40F3-8519-866D35C19223}" type="presParOf" srcId="{C32128B5-669E-4EED-B39C-27001E571EED}" destId="{3B21987A-F9B3-42E5-92C6-3EF8EBB46525}" srcOrd="0" destOrd="0" presId="urn:microsoft.com/office/officeart/2008/layout/SquareAccentList"/>
    <dgm:cxn modelId="{44C42871-B829-4BD4-A5CA-99E5A98E1A62}" type="presParOf" srcId="{3B21987A-F9B3-42E5-92C6-3EF8EBB46525}" destId="{ADE27ABB-7E76-458B-97DF-8A1CA9ECC14E}" srcOrd="0" destOrd="0" presId="urn:microsoft.com/office/officeart/2008/layout/SquareAccentList"/>
    <dgm:cxn modelId="{68FA6C18-AD57-4DCE-BB74-69D3BB4E96DC}" type="presParOf" srcId="{3B21987A-F9B3-42E5-92C6-3EF8EBB46525}" destId="{9C5D0C69-2C45-49CD-88E1-531951D2C792}" srcOrd="1" destOrd="0" presId="urn:microsoft.com/office/officeart/2008/layout/SquareAccentList"/>
    <dgm:cxn modelId="{59675278-D9BC-493A-A9E7-9BD862247F74}" type="presParOf" srcId="{3B21987A-F9B3-42E5-92C6-3EF8EBB46525}" destId="{88DC322C-5034-4645-B16D-C7B858DEC93A}" srcOrd="2" destOrd="0" presId="urn:microsoft.com/office/officeart/2008/layout/SquareAccentList"/>
    <dgm:cxn modelId="{3D406BE2-09D9-497B-8C9B-87DA088EF092}" type="presParOf" srcId="{C32128B5-669E-4EED-B39C-27001E571EED}" destId="{A34921A1-013E-4B40-83C0-14E357317039}" srcOrd="1" destOrd="0" presId="urn:microsoft.com/office/officeart/2008/layout/SquareAccentList"/>
    <dgm:cxn modelId="{2247535B-E560-4AA1-95CE-4281A1DE35E9}" type="presParOf" srcId="{A34921A1-013E-4B40-83C0-14E357317039}" destId="{8930AD86-0662-4E50-AE68-254317542FAA}" srcOrd="0" destOrd="0" presId="urn:microsoft.com/office/officeart/2008/layout/SquareAccentList"/>
    <dgm:cxn modelId="{CBCC0FF4-4FFC-495D-B720-DA8112654045}" type="presParOf" srcId="{8930AD86-0662-4E50-AE68-254317542FAA}" destId="{D3B4AC14-0F58-415B-AEE2-1D0D66C53C3F}" srcOrd="0" destOrd="0" presId="urn:microsoft.com/office/officeart/2008/layout/SquareAccentList"/>
    <dgm:cxn modelId="{FEF477DB-91A5-45E8-A095-4B34828677A7}" type="presParOf" srcId="{8930AD86-0662-4E50-AE68-254317542FAA}" destId="{2E71BD56-3051-4231-A422-E32DFC3087E2}" srcOrd="1" destOrd="0" presId="urn:microsoft.com/office/officeart/2008/layout/SquareAccentList"/>
    <dgm:cxn modelId="{5A63AE5B-ACB2-42C6-9CE9-AAB15EDDE980}" type="presParOf" srcId="{A34921A1-013E-4B40-83C0-14E357317039}" destId="{5601FB55-E045-4395-A05F-61C0FFACE3D8}" srcOrd="1" destOrd="0" presId="urn:microsoft.com/office/officeart/2008/layout/SquareAccentList"/>
    <dgm:cxn modelId="{70B4EB02-3457-4AB1-92C6-37E7AD6F74D0}" type="presParOf" srcId="{5601FB55-E045-4395-A05F-61C0FFACE3D8}" destId="{D040BF2D-F00D-4570-AD1A-8D3A7E694FEC}" srcOrd="0" destOrd="0" presId="urn:microsoft.com/office/officeart/2008/layout/SquareAccentList"/>
    <dgm:cxn modelId="{6172AF86-3157-494B-8D55-9D4296363B5B}" type="presParOf" srcId="{5601FB55-E045-4395-A05F-61C0FFACE3D8}" destId="{8D791C09-C59D-4C6D-B877-59231C980BDD}" srcOrd="1" destOrd="0" presId="urn:microsoft.com/office/officeart/2008/layout/SquareAccentList"/>
    <dgm:cxn modelId="{B139EEC7-EF98-4F69-B416-4D484868A7FD}" type="presParOf" srcId="{A34921A1-013E-4B40-83C0-14E357317039}" destId="{23C9E06F-1D88-4256-8681-66181B7D81B0}" srcOrd="2" destOrd="0" presId="urn:microsoft.com/office/officeart/2008/layout/SquareAccentList"/>
    <dgm:cxn modelId="{C35871BA-EF4C-4350-9E41-9316E2D1D468}" type="presParOf" srcId="{23C9E06F-1D88-4256-8681-66181B7D81B0}" destId="{C193617C-2CFE-489C-9A02-479D4D6FD645}" srcOrd="0" destOrd="0" presId="urn:microsoft.com/office/officeart/2008/layout/SquareAccentList"/>
    <dgm:cxn modelId="{0A4F3A79-00A3-4948-B0C6-E089B078217A}" type="presParOf" srcId="{23C9E06F-1D88-4256-8681-66181B7D81B0}" destId="{B3950A58-F781-44F9-8340-E3210E00AF2B}" srcOrd="1" destOrd="0" presId="urn:microsoft.com/office/officeart/2008/layout/SquareAccentList"/>
    <dgm:cxn modelId="{AC707B40-CF14-4405-9269-8B69B8CDD425}" type="presParOf" srcId="{A34921A1-013E-4B40-83C0-14E357317039}" destId="{6A8BF424-3AA8-4FAB-9726-D422AA5C9F06}" srcOrd="3" destOrd="0" presId="urn:microsoft.com/office/officeart/2008/layout/SquareAccentList"/>
    <dgm:cxn modelId="{2A1FA6B9-B6DE-42DB-9DAA-7EEBAB956CEE}" type="presParOf" srcId="{6A8BF424-3AA8-4FAB-9726-D422AA5C9F06}" destId="{9FDD23CE-6032-4B6C-B266-542159EBE6AD}" srcOrd="0" destOrd="0" presId="urn:microsoft.com/office/officeart/2008/layout/SquareAccentList"/>
    <dgm:cxn modelId="{25F81B5D-AC44-443D-B3A6-E44EBF7A324B}" type="presParOf" srcId="{6A8BF424-3AA8-4FAB-9726-D422AA5C9F06}" destId="{2FA8DBA4-883A-4B6E-904F-E18F237659F7}" srcOrd="1" destOrd="0" presId="urn:microsoft.com/office/officeart/2008/layout/SquareAccentList"/>
    <dgm:cxn modelId="{6660BCAA-E81D-494F-B2C2-C347D2594C65}" type="presParOf" srcId="{9035E792-15C0-4371-97F2-8A49FF3746F5}" destId="{A50F387C-8FAE-4A29-B951-E919C4975CB5}" srcOrd="1" destOrd="0" presId="urn:microsoft.com/office/officeart/2008/layout/SquareAccentList"/>
    <dgm:cxn modelId="{0CB70CC0-5043-460D-B7AB-5F95205B1981}" type="presParOf" srcId="{A50F387C-8FAE-4A29-B951-E919C4975CB5}" destId="{E36C84CB-6296-4654-8640-8417E233E2C0}" srcOrd="0" destOrd="0" presId="urn:microsoft.com/office/officeart/2008/layout/SquareAccentList"/>
    <dgm:cxn modelId="{A38F39D6-B1ED-4FD6-AD72-3B37A1CFD425}" type="presParOf" srcId="{E36C84CB-6296-4654-8640-8417E233E2C0}" destId="{DD29986F-573A-4F78-BE24-AE8EB7D676CD}" srcOrd="0" destOrd="0" presId="urn:microsoft.com/office/officeart/2008/layout/SquareAccentList"/>
    <dgm:cxn modelId="{FA905486-6FA5-4B13-AC9B-E84DBC7D0873}" type="presParOf" srcId="{E36C84CB-6296-4654-8640-8417E233E2C0}" destId="{382B154C-58FB-4CCC-B9F0-7F7778F9990F}" srcOrd="1" destOrd="0" presId="urn:microsoft.com/office/officeart/2008/layout/SquareAccentList"/>
    <dgm:cxn modelId="{5A6BD4AD-5789-48C0-8C28-BA47A314C718}" type="presParOf" srcId="{E36C84CB-6296-4654-8640-8417E233E2C0}" destId="{2F6A5C6C-8738-4797-BD7E-5B48106FA404}" srcOrd="2" destOrd="0" presId="urn:microsoft.com/office/officeart/2008/layout/SquareAccentList"/>
    <dgm:cxn modelId="{650E4246-5A35-45F9-AED4-F2BCA437C006}" type="presParOf" srcId="{A50F387C-8FAE-4A29-B951-E919C4975CB5}" destId="{54EB81E0-3ECE-4C2B-8EE8-5B6F628989F9}" srcOrd="1" destOrd="0" presId="urn:microsoft.com/office/officeart/2008/layout/SquareAccentList"/>
    <dgm:cxn modelId="{93397E9F-DAC6-4F8C-9022-A1C77D96DAEC}" type="presParOf" srcId="{54EB81E0-3ECE-4C2B-8EE8-5B6F628989F9}" destId="{A5181C86-13B9-4BA9-B3E2-7208CDCA642E}" srcOrd="0" destOrd="0" presId="urn:microsoft.com/office/officeart/2008/layout/SquareAccentList"/>
    <dgm:cxn modelId="{01460B32-CC41-4D6B-9E43-2FFF85653551}" type="presParOf" srcId="{A5181C86-13B9-4BA9-B3E2-7208CDCA642E}" destId="{32ECA179-7832-4720-85D5-4801109929E4}" srcOrd="0" destOrd="0" presId="urn:microsoft.com/office/officeart/2008/layout/SquareAccentList"/>
    <dgm:cxn modelId="{6B5A41CB-FD58-4CE6-8EF8-47F544844EB1}" type="presParOf" srcId="{A5181C86-13B9-4BA9-B3E2-7208CDCA642E}" destId="{D3983E1E-FCE0-4C7B-BAB6-8BEEB590BEF1}" srcOrd="1" destOrd="0" presId="urn:microsoft.com/office/officeart/2008/layout/SquareAccentList"/>
    <dgm:cxn modelId="{C5E406F6-7EB3-475F-B17A-8AFF1F3291A0}" type="presParOf" srcId="{54EB81E0-3ECE-4C2B-8EE8-5B6F628989F9}" destId="{1AEA130A-3E6C-4C9D-8925-3AEC547823B5}" srcOrd="1" destOrd="0" presId="urn:microsoft.com/office/officeart/2008/layout/SquareAccentList"/>
    <dgm:cxn modelId="{3A859565-4542-456A-8A34-F0798B6DE43C}" type="presParOf" srcId="{1AEA130A-3E6C-4C9D-8925-3AEC547823B5}" destId="{24E1DB94-62F3-47BA-A51C-7271A2895555}" srcOrd="0" destOrd="0" presId="urn:microsoft.com/office/officeart/2008/layout/SquareAccentList"/>
    <dgm:cxn modelId="{FED3BCC8-B437-4891-9563-9F6A338F5AFF}" type="presParOf" srcId="{1AEA130A-3E6C-4C9D-8925-3AEC547823B5}" destId="{55C0B160-C06E-425F-B717-49DC1B0EEA69}" srcOrd="1" destOrd="0" presId="urn:microsoft.com/office/officeart/2008/layout/SquareAccentList"/>
    <dgm:cxn modelId="{10C189D9-6E00-46C0-B2A8-236AA79E06BD}" type="presParOf" srcId="{54EB81E0-3ECE-4C2B-8EE8-5B6F628989F9}" destId="{D3C74683-23BB-422C-B86F-B3B78FE63F57}" srcOrd="2" destOrd="0" presId="urn:microsoft.com/office/officeart/2008/layout/SquareAccentList"/>
    <dgm:cxn modelId="{55641D00-863C-4367-B873-2E383D68331D}" type="presParOf" srcId="{D3C74683-23BB-422C-B86F-B3B78FE63F57}" destId="{C161A4AC-B78D-4642-BA09-5E2E56DAEC61}" srcOrd="0" destOrd="0" presId="urn:microsoft.com/office/officeart/2008/layout/SquareAccentList"/>
    <dgm:cxn modelId="{62C098D5-F622-46F7-B001-4A0A42354933}" type="presParOf" srcId="{D3C74683-23BB-422C-B86F-B3B78FE63F57}" destId="{178E0450-86F7-49F4-8851-92ED35B4A1E8}" srcOrd="1" destOrd="0" presId="urn:microsoft.com/office/officeart/2008/layout/SquareAccentList"/>
    <dgm:cxn modelId="{1A9AF769-CC41-4EC3-B916-DD952076C4F4}" type="presParOf" srcId="{54EB81E0-3ECE-4C2B-8EE8-5B6F628989F9}" destId="{6C4E7F31-CEAE-4277-8C54-7DED7BF5A6B9}" srcOrd="3" destOrd="0" presId="urn:microsoft.com/office/officeart/2008/layout/SquareAccentList"/>
    <dgm:cxn modelId="{1359E353-878C-40D6-BB6A-EE61C452B6C4}" type="presParOf" srcId="{6C4E7F31-CEAE-4277-8C54-7DED7BF5A6B9}" destId="{D2CDC7F1-643E-4DD5-9225-CD0729D58FB1}" srcOrd="0" destOrd="0" presId="urn:microsoft.com/office/officeart/2008/layout/SquareAccentList"/>
    <dgm:cxn modelId="{239A4B93-0077-4B6D-8D37-512993227952}" type="presParOf" srcId="{6C4E7F31-CEAE-4277-8C54-7DED7BF5A6B9}" destId="{53B6F565-4992-47FC-9E06-272D893C48CA}" srcOrd="1" destOrd="0" presId="urn:microsoft.com/office/officeart/2008/layout/SquareAccentList"/>
    <dgm:cxn modelId="{6BD7B415-CB1F-46D6-8719-4DB8E0BFA589}" type="presParOf" srcId="{54EB81E0-3ECE-4C2B-8EE8-5B6F628989F9}" destId="{F02EAFAC-E5F3-4BD2-8FFF-C4AC6F9582AA}" srcOrd="4" destOrd="0" presId="urn:microsoft.com/office/officeart/2008/layout/SquareAccentList"/>
    <dgm:cxn modelId="{B423652E-99A7-4389-A95D-61805796EB51}" type="presParOf" srcId="{F02EAFAC-E5F3-4BD2-8FFF-C4AC6F9582AA}" destId="{28EE6742-2392-494A-AA69-870E778796B4}" srcOrd="0" destOrd="0" presId="urn:microsoft.com/office/officeart/2008/layout/SquareAccentList"/>
    <dgm:cxn modelId="{9ABA5EA6-D911-4C41-B9E7-97B1106BC824}" type="presParOf" srcId="{F02EAFAC-E5F3-4BD2-8FFF-C4AC6F9582AA}" destId="{2803B572-0EAB-4163-B2FF-AA1F6062046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E758D6-58B5-4A42-B0AA-DF6FEF73E62E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IE"/>
        </a:p>
      </dgm:t>
    </dgm:pt>
    <dgm:pt modelId="{19BF6C73-6CF0-48D7-8A59-0638B8A7C243}">
      <dgm:prSet phldrT="[Text]"/>
      <dgm:spPr/>
      <dgm:t>
        <a:bodyPr/>
        <a:lstStyle/>
        <a:p>
          <a:r>
            <a:rPr lang="en-GB" b="0" dirty="0"/>
            <a:t>Guidance documents</a:t>
          </a:r>
          <a:endParaRPr lang="en-IE" dirty="0"/>
        </a:p>
      </dgm:t>
    </dgm:pt>
    <dgm:pt modelId="{30BD208C-1FDE-4092-9F97-53279667C2B4}" type="parTrans" cxnId="{14FEE5E5-3521-49C6-A804-F753CB135C57}">
      <dgm:prSet/>
      <dgm:spPr/>
      <dgm:t>
        <a:bodyPr/>
        <a:lstStyle/>
        <a:p>
          <a:endParaRPr lang="en-IE"/>
        </a:p>
      </dgm:t>
    </dgm:pt>
    <dgm:pt modelId="{E4748020-C22A-4B2A-B9AA-6DBCCF81160D}" type="sibTrans" cxnId="{14FEE5E5-3521-49C6-A804-F753CB135C57}">
      <dgm:prSet/>
      <dgm:spPr/>
      <dgm:t>
        <a:bodyPr/>
        <a:lstStyle/>
        <a:p>
          <a:endParaRPr lang="en-IE"/>
        </a:p>
      </dgm:t>
    </dgm:pt>
    <dgm:pt modelId="{E812FAEA-27A3-42DF-B41F-6DB803A254BE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GB" sz="1500" b="0" dirty="0">
              <a:hlinkClick xmlns:r="http://schemas.openxmlformats.org/officeDocument/2006/relationships" r:id="rId1"/>
            </a:rPr>
            <a:t>What do I need to know?</a:t>
          </a:r>
          <a:r>
            <a:rPr lang="en-150" sz="1500" b="0" dirty="0"/>
            <a:t> &amp; </a:t>
          </a:r>
          <a:r>
            <a:rPr lang="en-GB" sz="1500" b="0" dirty="0">
              <a:hlinkClick xmlns:r="http://schemas.openxmlformats.org/officeDocument/2006/relationships" r:id="rId2"/>
            </a:rPr>
            <a:t>Quick guide</a:t>
          </a:r>
          <a:endParaRPr lang="en-IE" sz="1500" dirty="0"/>
        </a:p>
      </dgm:t>
    </dgm:pt>
    <dgm:pt modelId="{FD38DF9C-9812-4FB6-AB00-5C8CAB72DF8F}" type="parTrans" cxnId="{0D678053-8A76-49A1-A12F-FC7974F35CFF}">
      <dgm:prSet/>
      <dgm:spPr/>
      <dgm:t>
        <a:bodyPr/>
        <a:lstStyle/>
        <a:p>
          <a:endParaRPr lang="en-IE"/>
        </a:p>
      </dgm:t>
    </dgm:pt>
    <dgm:pt modelId="{FB697F0A-ECCA-40E2-83EA-11661D436496}" type="sibTrans" cxnId="{0D678053-8A76-49A1-A12F-FC7974F35CFF}">
      <dgm:prSet/>
      <dgm:spPr/>
      <dgm:t>
        <a:bodyPr/>
        <a:lstStyle/>
        <a:p>
          <a:endParaRPr lang="en-IE"/>
        </a:p>
      </dgm:t>
    </dgm:pt>
    <dgm:pt modelId="{CEF9713A-1B52-43A5-BFD5-2EDA1A198969}">
      <dgm:prSet phldrT="[Text]"/>
      <dgm:spPr/>
      <dgm:t>
        <a:bodyPr/>
        <a:lstStyle/>
        <a:p>
          <a:r>
            <a:rPr lang="en-GB" b="0" dirty="0"/>
            <a:t>Reference documents</a:t>
          </a:r>
          <a:endParaRPr lang="en-IE" dirty="0"/>
        </a:p>
      </dgm:t>
    </dgm:pt>
    <dgm:pt modelId="{EABF9D64-0E0B-464C-9D23-D3ACB38AF3BA}" type="parTrans" cxnId="{E2E6C094-16F0-45E7-9071-B0F93EF5D868}">
      <dgm:prSet/>
      <dgm:spPr/>
      <dgm:t>
        <a:bodyPr/>
        <a:lstStyle/>
        <a:p>
          <a:endParaRPr lang="en-IE"/>
        </a:p>
      </dgm:t>
    </dgm:pt>
    <dgm:pt modelId="{C940969D-0D6E-46D2-8E5A-46231E7D2528}" type="sibTrans" cxnId="{E2E6C094-16F0-45E7-9071-B0F93EF5D868}">
      <dgm:prSet/>
      <dgm:spPr/>
      <dgm:t>
        <a:bodyPr/>
        <a:lstStyle/>
        <a:p>
          <a:endParaRPr lang="en-IE"/>
        </a:p>
      </dgm:t>
    </dgm:pt>
    <dgm:pt modelId="{1C3C4618-4522-4415-A705-D9AE6C7509B4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US" sz="1500" b="0" dirty="0">
              <a:hlinkClick xmlns:r="http://schemas.openxmlformats.org/officeDocument/2006/relationships" r:id="rId3"/>
            </a:rPr>
            <a:t>Model Grant Agreement Lump Sum</a:t>
          </a:r>
          <a:endParaRPr lang="en-IE" sz="1500" dirty="0"/>
        </a:p>
      </dgm:t>
    </dgm:pt>
    <dgm:pt modelId="{87A041D1-CBCD-4FE4-818B-F61994F463DD}" type="parTrans" cxnId="{2FFCBF01-7949-42D2-AD1D-37AFC4F944B4}">
      <dgm:prSet/>
      <dgm:spPr/>
      <dgm:t>
        <a:bodyPr/>
        <a:lstStyle/>
        <a:p>
          <a:endParaRPr lang="en-IE"/>
        </a:p>
      </dgm:t>
    </dgm:pt>
    <dgm:pt modelId="{D33E3892-9AAD-4730-A3DE-A7496ED8BF9C}" type="sibTrans" cxnId="{2FFCBF01-7949-42D2-AD1D-37AFC4F944B4}">
      <dgm:prSet/>
      <dgm:spPr/>
      <dgm:t>
        <a:bodyPr/>
        <a:lstStyle/>
        <a:p>
          <a:endParaRPr lang="en-IE"/>
        </a:p>
      </dgm:t>
    </dgm:pt>
    <dgm:pt modelId="{6CFE10BD-A7D2-4B2B-B6D6-57E47ADE8036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US" sz="1500" b="0" dirty="0">
              <a:hlinkClick xmlns:r="http://schemas.openxmlformats.org/officeDocument/2006/relationships" r:id="rId4"/>
            </a:rPr>
            <a:t>Decision </a:t>
          </a:r>
          <a:r>
            <a:rPr lang="en-US" sz="1500" b="0" dirty="0" err="1">
              <a:hlinkClick xmlns:r="http://schemas.openxmlformats.org/officeDocument/2006/relationships" r:id="rId4"/>
            </a:rPr>
            <a:t>authorising</a:t>
          </a:r>
          <a:r>
            <a:rPr lang="en-US" sz="1500" b="0" dirty="0">
              <a:hlinkClick xmlns:r="http://schemas.openxmlformats.org/officeDocument/2006/relationships" r:id="rId4"/>
            </a:rPr>
            <a:t> the use of lump sum contributions under the Horizon Europe </a:t>
          </a:r>
          <a:r>
            <a:rPr lang="en-US" sz="1500" b="0" dirty="0" err="1">
              <a:hlinkClick xmlns:r="http://schemas.openxmlformats.org/officeDocument/2006/relationships" r:id="rId4"/>
            </a:rPr>
            <a:t>Programme</a:t>
          </a:r>
          <a:endParaRPr lang="en-IE" sz="1500" dirty="0"/>
        </a:p>
      </dgm:t>
    </dgm:pt>
    <dgm:pt modelId="{7BA32438-3713-49EF-BA44-1EA7A5C4A597}" type="parTrans" cxnId="{877A7760-6D14-4447-BB4F-5966156FC41A}">
      <dgm:prSet/>
      <dgm:spPr/>
      <dgm:t>
        <a:bodyPr/>
        <a:lstStyle/>
        <a:p>
          <a:endParaRPr lang="en-IE"/>
        </a:p>
      </dgm:t>
    </dgm:pt>
    <dgm:pt modelId="{F1472272-7D01-4C9E-8952-E7249DF9E582}" type="sibTrans" cxnId="{877A7760-6D14-4447-BB4F-5966156FC41A}">
      <dgm:prSet/>
      <dgm:spPr/>
      <dgm:t>
        <a:bodyPr/>
        <a:lstStyle/>
        <a:p>
          <a:endParaRPr lang="en-IE"/>
        </a:p>
      </dgm:t>
    </dgm:pt>
    <dgm:pt modelId="{8C36015F-3A16-4513-BDF1-0E02688FE34A}">
      <dgm:prSet phldrT="[Text]"/>
      <dgm:spPr/>
      <dgm:t>
        <a:bodyPr/>
        <a:lstStyle/>
        <a:p>
          <a:r>
            <a:rPr lang="en-IE" noProof="0" dirty="0"/>
            <a:t>Studies</a:t>
          </a:r>
        </a:p>
      </dgm:t>
    </dgm:pt>
    <dgm:pt modelId="{763884A9-814B-478C-97AD-17965F4EA282}" type="parTrans" cxnId="{375218A0-9F81-4BF9-988E-498BC0E813EF}">
      <dgm:prSet/>
      <dgm:spPr/>
      <dgm:t>
        <a:bodyPr/>
        <a:lstStyle/>
        <a:p>
          <a:endParaRPr lang="en-IE"/>
        </a:p>
      </dgm:t>
    </dgm:pt>
    <dgm:pt modelId="{A6E97FE7-9BE9-42E6-A156-A5E193872515}" type="sibTrans" cxnId="{375218A0-9F81-4BF9-988E-498BC0E813EF}">
      <dgm:prSet/>
      <dgm:spPr/>
      <dgm:t>
        <a:bodyPr/>
        <a:lstStyle/>
        <a:p>
          <a:endParaRPr lang="en-IE"/>
        </a:p>
      </dgm:t>
    </dgm:pt>
    <dgm:pt modelId="{9B40C45E-2305-4066-B452-2C7E20EC9D51}">
      <dgm:prSet phldrT="[Text]" custT="1"/>
      <dgm:spPr/>
      <dgm:t>
        <a:bodyPr/>
        <a:lstStyle/>
        <a:p>
          <a:pPr>
            <a:buClr>
              <a:schemeClr val="accent2"/>
            </a:buClr>
            <a:buFont typeface="Arial" panose="020B0604020202020204" pitchFamily="34" charset="0"/>
            <a:buChar char="•"/>
          </a:pPr>
          <a:r>
            <a:rPr lang="en-GB" sz="1500" b="0" dirty="0">
              <a:hlinkClick xmlns:r="http://schemas.openxmlformats.org/officeDocument/2006/relationships" r:id="rId5"/>
            </a:rPr>
            <a:t>European Commission assessment</a:t>
          </a:r>
          <a:r>
            <a:rPr lang="en-GB" sz="1500" b="0" dirty="0"/>
            <a:t> (October 2021)</a:t>
          </a:r>
          <a:endParaRPr lang="en-IE" sz="1500" dirty="0"/>
        </a:p>
      </dgm:t>
    </dgm:pt>
    <dgm:pt modelId="{953AF4F4-C01B-443F-B71D-C8C4D5CAE539}" type="parTrans" cxnId="{CD886127-2D4F-408D-B9CC-7236F411D8E1}">
      <dgm:prSet/>
      <dgm:spPr/>
      <dgm:t>
        <a:bodyPr/>
        <a:lstStyle/>
        <a:p>
          <a:endParaRPr lang="en-IE"/>
        </a:p>
      </dgm:t>
    </dgm:pt>
    <dgm:pt modelId="{A4D132D9-F677-4BD2-87C3-0775C220E3CA}" type="sibTrans" cxnId="{CD886127-2D4F-408D-B9CC-7236F411D8E1}">
      <dgm:prSet/>
      <dgm:spPr/>
      <dgm:t>
        <a:bodyPr/>
        <a:lstStyle/>
        <a:p>
          <a:endParaRPr lang="en-IE"/>
        </a:p>
      </dgm:t>
    </dgm:pt>
    <dgm:pt modelId="{5936BD09-F159-4D1F-B46C-BF2D1B58D255}">
      <dgm:prSet phldrT="[Text]" custT="1"/>
      <dgm:spPr/>
      <dgm:t>
        <a:bodyPr/>
        <a:lstStyle/>
        <a:p>
          <a:pPr>
            <a:buClr>
              <a:schemeClr val="accent2"/>
            </a:buClr>
            <a:buFont typeface="Arial" panose="020B0604020202020204" pitchFamily="34" charset="0"/>
            <a:buChar char="•"/>
          </a:pPr>
          <a:r>
            <a:rPr lang="en-GB" sz="1500" b="0" dirty="0">
              <a:hlinkClick xmlns:r="http://schemas.openxmlformats.org/officeDocument/2006/relationships" r:id="rId6"/>
            </a:rPr>
            <a:t>European Parliament (STOA) study on lump sums in Horizon 2020</a:t>
          </a:r>
          <a:r>
            <a:rPr lang="en-GB" sz="1500" b="0" dirty="0"/>
            <a:t> (May 2022)</a:t>
          </a:r>
          <a:endParaRPr lang="en-IE" sz="1500" dirty="0"/>
        </a:p>
      </dgm:t>
    </dgm:pt>
    <dgm:pt modelId="{E9D47840-4CA8-4DAE-A650-0C373AB98699}" type="parTrans" cxnId="{9154E983-C54B-4D66-B2B2-08A9A425FC23}">
      <dgm:prSet/>
      <dgm:spPr/>
      <dgm:t>
        <a:bodyPr/>
        <a:lstStyle/>
        <a:p>
          <a:endParaRPr lang="en-IE"/>
        </a:p>
      </dgm:t>
    </dgm:pt>
    <dgm:pt modelId="{8DE87571-F3E5-48DA-88F5-EF643889EC8B}" type="sibTrans" cxnId="{9154E983-C54B-4D66-B2B2-08A9A425FC23}">
      <dgm:prSet/>
      <dgm:spPr/>
      <dgm:t>
        <a:bodyPr/>
        <a:lstStyle/>
        <a:p>
          <a:endParaRPr lang="en-IE"/>
        </a:p>
      </dgm:t>
    </dgm:pt>
    <dgm:pt modelId="{6F4778E7-2C20-479C-928C-7693C925F44F}">
      <dgm:prSet phldrT="[Text]"/>
      <dgm:spPr/>
      <dgm:t>
        <a:bodyPr/>
        <a:lstStyle/>
        <a:p>
          <a:r>
            <a:rPr lang="en-GB" b="0" dirty="0"/>
            <a:t>Events</a:t>
          </a:r>
          <a:endParaRPr lang="en-IE" dirty="0"/>
        </a:p>
      </dgm:t>
    </dgm:pt>
    <dgm:pt modelId="{330E4E55-AE30-4339-AE57-272BFD8301FA}" type="parTrans" cxnId="{35213808-5812-4CEE-ADE3-EA886D76DC59}">
      <dgm:prSet/>
      <dgm:spPr/>
      <dgm:t>
        <a:bodyPr/>
        <a:lstStyle/>
        <a:p>
          <a:endParaRPr lang="en-IE"/>
        </a:p>
      </dgm:t>
    </dgm:pt>
    <dgm:pt modelId="{2A0C768E-04B8-494B-9959-F70C9DE757BF}" type="sibTrans" cxnId="{35213808-5812-4CEE-ADE3-EA886D76DC59}">
      <dgm:prSet/>
      <dgm:spPr/>
      <dgm:t>
        <a:bodyPr/>
        <a:lstStyle/>
        <a:p>
          <a:endParaRPr lang="en-IE"/>
        </a:p>
      </dgm:t>
    </dgm:pt>
    <dgm:pt modelId="{BE9C971F-8930-49D1-87F6-59FFF07D7853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IE" sz="1500" noProof="0" dirty="0"/>
            <a:t>Future events</a:t>
          </a:r>
        </a:p>
      </dgm:t>
    </dgm:pt>
    <dgm:pt modelId="{0738D3EC-75ED-4858-96F6-C819688C03EC}" type="parTrans" cxnId="{DE859348-ECED-401E-8C31-32DE36EC6DBE}">
      <dgm:prSet/>
      <dgm:spPr/>
      <dgm:t>
        <a:bodyPr/>
        <a:lstStyle/>
        <a:p>
          <a:endParaRPr lang="en-IE"/>
        </a:p>
      </dgm:t>
    </dgm:pt>
    <dgm:pt modelId="{E7FA2610-6BA5-4D11-83E0-019CCA0C2AF5}" type="sibTrans" cxnId="{DE859348-ECED-401E-8C31-32DE36EC6DBE}">
      <dgm:prSet/>
      <dgm:spPr/>
      <dgm:t>
        <a:bodyPr/>
        <a:lstStyle/>
        <a:p>
          <a:endParaRPr lang="en-IE"/>
        </a:p>
      </dgm:t>
    </dgm:pt>
    <dgm:pt modelId="{A638DFB3-F0A2-4333-9B19-163F28CCE7E7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IE" sz="1500" noProof="0" dirty="0"/>
            <a:t>Past events and recordings</a:t>
          </a:r>
        </a:p>
      </dgm:t>
    </dgm:pt>
    <dgm:pt modelId="{7FDA3AC2-7A5D-43F2-B773-05B739520210}" type="parTrans" cxnId="{8978A87B-E03F-49A2-A07C-258E9E21CBDC}">
      <dgm:prSet/>
      <dgm:spPr/>
      <dgm:t>
        <a:bodyPr/>
        <a:lstStyle/>
        <a:p>
          <a:endParaRPr lang="en-IE"/>
        </a:p>
      </dgm:t>
    </dgm:pt>
    <dgm:pt modelId="{F5896759-A239-4289-8ABD-E895A59F3871}" type="sibTrans" cxnId="{8978A87B-E03F-49A2-A07C-258E9E21CBDC}">
      <dgm:prSet/>
      <dgm:spPr/>
      <dgm:t>
        <a:bodyPr/>
        <a:lstStyle/>
        <a:p>
          <a:endParaRPr lang="en-IE"/>
        </a:p>
      </dgm:t>
    </dgm:pt>
    <dgm:pt modelId="{9B21DCD5-6701-4154-B2E8-2119714BA7C4}">
      <dgm:prSet phldrT="[Text]"/>
      <dgm:spPr/>
      <dgm:t>
        <a:bodyPr/>
        <a:lstStyle/>
        <a:p>
          <a:r>
            <a:rPr lang="en-GB" b="0" dirty="0"/>
            <a:t>Funding opportunities</a:t>
          </a:r>
          <a:endParaRPr lang="en-IE" dirty="0"/>
        </a:p>
      </dgm:t>
    </dgm:pt>
    <dgm:pt modelId="{3557648F-4A76-4644-80AE-F219EEEB152B}" type="parTrans" cxnId="{1611CA12-DCA6-4D63-B9C9-F68FAC384261}">
      <dgm:prSet/>
      <dgm:spPr/>
      <dgm:t>
        <a:bodyPr/>
        <a:lstStyle/>
        <a:p>
          <a:endParaRPr lang="en-IE"/>
        </a:p>
      </dgm:t>
    </dgm:pt>
    <dgm:pt modelId="{3D441606-EB6F-4917-9F4A-FFE7608BFD23}" type="sibTrans" cxnId="{1611CA12-DCA6-4D63-B9C9-F68FAC384261}">
      <dgm:prSet/>
      <dgm:spPr/>
      <dgm:t>
        <a:bodyPr/>
        <a:lstStyle/>
        <a:p>
          <a:endParaRPr lang="en-IE"/>
        </a:p>
      </dgm:t>
    </dgm:pt>
    <dgm:pt modelId="{F68E3E3B-2EC0-4CBB-89AE-57FE9918224F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GB" sz="1500" b="0" dirty="0"/>
            <a:t>List of Horizon Europe topics using lump sum funding</a:t>
          </a:r>
          <a:endParaRPr lang="en-IE" sz="1500" dirty="0"/>
        </a:p>
      </dgm:t>
    </dgm:pt>
    <dgm:pt modelId="{EBAB17ED-3663-4C99-BDEA-52B0191BBCB3}" type="parTrans" cxnId="{A40A11F5-FC2F-41F8-A492-9C020D62B54F}">
      <dgm:prSet/>
      <dgm:spPr/>
      <dgm:t>
        <a:bodyPr/>
        <a:lstStyle/>
        <a:p>
          <a:endParaRPr lang="en-IE"/>
        </a:p>
      </dgm:t>
    </dgm:pt>
    <dgm:pt modelId="{1B95FB8F-88C5-4D4B-B47C-D2D0D0F2D0E9}" type="sibTrans" cxnId="{A40A11F5-FC2F-41F8-A492-9C020D62B54F}">
      <dgm:prSet/>
      <dgm:spPr/>
      <dgm:t>
        <a:bodyPr/>
        <a:lstStyle/>
        <a:p>
          <a:endParaRPr lang="en-IE"/>
        </a:p>
      </dgm:t>
    </dgm:pt>
    <dgm:pt modelId="{7F8A4EDB-448A-4337-BA1A-D2DB4C8715F5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150" sz="1500" dirty="0">
              <a:hlinkClick xmlns:r="http://schemas.openxmlformats.org/officeDocument/2006/relationships" r:id="rId7"/>
            </a:rPr>
            <a:t>Frequently asked questions</a:t>
          </a:r>
          <a:endParaRPr lang="en-IE" sz="1500" dirty="0"/>
        </a:p>
      </dgm:t>
    </dgm:pt>
    <dgm:pt modelId="{1C88D372-72F0-4069-B207-43E4E11B22E7}" type="parTrans" cxnId="{9B0A468E-C13B-4469-9C9A-09F4D35C3EE0}">
      <dgm:prSet/>
      <dgm:spPr/>
      <dgm:t>
        <a:bodyPr/>
        <a:lstStyle/>
        <a:p>
          <a:endParaRPr lang="en-IE"/>
        </a:p>
      </dgm:t>
    </dgm:pt>
    <dgm:pt modelId="{281F2BF9-3602-41C6-94B7-F38202518D2A}" type="sibTrans" cxnId="{9B0A468E-C13B-4469-9C9A-09F4D35C3EE0}">
      <dgm:prSet/>
      <dgm:spPr/>
      <dgm:t>
        <a:bodyPr/>
        <a:lstStyle/>
        <a:p>
          <a:endParaRPr lang="en-IE"/>
        </a:p>
      </dgm:t>
    </dgm:pt>
    <dgm:pt modelId="{7F18D3E1-35A4-4948-AABB-42A906906AEB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150" sz="1500" dirty="0">
              <a:hlinkClick xmlns:r="http://schemas.openxmlformats.org/officeDocument/2006/relationships" r:id="rId8"/>
            </a:rPr>
            <a:t>Detailed guidance for participants</a:t>
          </a:r>
          <a:endParaRPr lang="en-IE" sz="1500" dirty="0"/>
        </a:p>
      </dgm:t>
    </dgm:pt>
    <dgm:pt modelId="{CBF36249-D4CD-4E37-BE66-F22B4EEB310B}" type="parTrans" cxnId="{766E29A8-6EA6-4439-8FC5-24DB91A3FC35}">
      <dgm:prSet/>
      <dgm:spPr/>
      <dgm:t>
        <a:bodyPr/>
        <a:lstStyle/>
        <a:p>
          <a:endParaRPr lang="en-IE"/>
        </a:p>
      </dgm:t>
    </dgm:pt>
    <dgm:pt modelId="{930E34C4-A961-41E2-9197-2165DDFF9FA2}" type="sibTrans" cxnId="{766E29A8-6EA6-4439-8FC5-24DB91A3FC35}">
      <dgm:prSet/>
      <dgm:spPr/>
      <dgm:t>
        <a:bodyPr/>
        <a:lstStyle/>
        <a:p>
          <a:endParaRPr lang="en-IE"/>
        </a:p>
      </dgm:t>
    </dgm:pt>
    <dgm:pt modelId="{E05C94D9-8D93-4913-A0AF-E88B1F4AE411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150" sz="1500" dirty="0">
              <a:hlinkClick xmlns:r="http://schemas.openxmlformats.org/officeDocument/2006/relationships" r:id="rId9"/>
            </a:rPr>
            <a:t>Lump sum briefing slides for experts</a:t>
          </a:r>
          <a:endParaRPr lang="en-IE" sz="1500" dirty="0"/>
        </a:p>
      </dgm:t>
    </dgm:pt>
    <dgm:pt modelId="{2420D81E-4309-4B59-B1AD-574288FA65C7}" type="parTrans" cxnId="{2AD30973-FC7D-4A23-A93E-51D9996EB583}">
      <dgm:prSet/>
      <dgm:spPr/>
      <dgm:t>
        <a:bodyPr/>
        <a:lstStyle/>
        <a:p>
          <a:endParaRPr lang="en-IE"/>
        </a:p>
      </dgm:t>
    </dgm:pt>
    <dgm:pt modelId="{2792C838-652C-4919-8ACF-10923806FB5F}" type="sibTrans" cxnId="{2AD30973-FC7D-4A23-A93E-51D9996EB583}">
      <dgm:prSet/>
      <dgm:spPr/>
      <dgm:t>
        <a:bodyPr/>
        <a:lstStyle/>
        <a:p>
          <a:endParaRPr lang="en-IE"/>
        </a:p>
      </dgm:t>
    </dgm:pt>
    <dgm:pt modelId="{B25FAE59-D943-4CB1-8212-2D1E452DC1EF}" type="pres">
      <dgm:prSet presAssocID="{38E758D6-58B5-4A42-B0AA-DF6FEF73E62E}" presName="Name0" presStyleCnt="0">
        <dgm:presLayoutVars>
          <dgm:dir/>
          <dgm:animLvl val="lvl"/>
          <dgm:resizeHandles val="exact"/>
        </dgm:presLayoutVars>
      </dgm:prSet>
      <dgm:spPr/>
    </dgm:pt>
    <dgm:pt modelId="{3B8026FD-2639-4CB9-A984-20106F031984}" type="pres">
      <dgm:prSet presAssocID="{19BF6C73-6CF0-48D7-8A59-0638B8A7C243}" presName="linNode" presStyleCnt="0"/>
      <dgm:spPr/>
    </dgm:pt>
    <dgm:pt modelId="{8F02A5FE-8BF6-413C-8BE5-2C34B89F5162}" type="pres">
      <dgm:prSet presAssocID="{19BF6C73-6CF0-48D7-8A59-0638B8A7C24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97D285CB-F824-40A3-BECA-30330AAE509B}" type="pres">
      <dgm:prSet presAssocID="{19BF6C73-6CF0-48D7-8A59-0638B8A7C243}" presName="descendantText" presStyleLbl="alignAccFollowNode1" presStyleIdx="0" presStyleCnt="5" custScaleY="128384">
        <dgm:presLayoutVars>
          <dgm:bulletEnabled val="1"/>
        </dgm:presLayoutVars>
      </dgm:prSet>
      <dgm:spPr/>
    </dgm:pt>
    <dgm:pt modelId="{1C671EE6-6CBE-4EC1-B70F-89C8BE709502}" type="pres">
      <dgm:prSet presAssocID="{E4748020-C22A-4B2A-B9AA-6DBCCF81160D}" presName="sp" presStyleCnt="0"/>
      <dgm:spPr/>
    </dgm:pt>
    <dgm:pt modelId="{B2F0464A-CE89-47CD-9B78-5608D779FF70}" type="pres">
      <dgm:prSet presAssocID="{CEF9713A-1B52-43A5-BFD5-2EDA1A198969}" presName="linNode" presStyleCnt="0"/>
      <dgm:spPr/>
    </dgm:pt>
    <dgm:pt modelId="{62A70D75-6D3A-4727-8AAD-6169DEE3D656}" type="pres">
      <dgm:prSet presAssocID="{CEF9713A-1B52-43A5-BFD5-2EDA1A198969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50926754-2DFF-4F04-878F-64067A1F194D}" type="pres">
      <dgm:prSet presAssocID="{CEF9713A-1B52-43A5-BFD5-2EDA1A198969}" presName="descendantText" presStyleLbl="alignAccFollowNode1" presStyleIdx="1" presStyleCnt="5" custScaleY="115541">
        <dgm:presLayoutVars>
          <dgm:bulletEnabled val="1"/>
        </dgm:presLayoutVars>
      </dgm:prSet>
      <dgm:spPr/>
    </dgm:pt>
    <dgm:pt modelId="{7B07888F-A6F0-43E4-926B-261B7695CFD6}" type="pres">
      <dgm:prSet presAssocID="{C940969D-0D6E-46D2-8E5A-46231E7D2528}" presName="sp" presStyleCnt="0"/>
      <dgm:spPr/>
    </dgm:pt>
    <dgm:pt modelId="{00371B85-236C-442A-8260-B3BD4B47773A}" type="pres">
      <dgm:prSet presAssocID="{8C36015F-3A16-4513-BDF1-0E02688FE34A}" presName="linNode" presStyleCnt="0"/>
      <dgm:spPr/>
    </dgm:pt>
    <dgm:pt modelId="{157B088B-BB0A-4776-9397-1EB126A61AD2}" type="pres">
      <dgm:prSet presAssocID="{8C36015F-3A16-4513-BDF1-0E02688FE34A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ED50529-0D0A-445B-BC51-822964B44281}" type="pres">
      <dgm:prSet presAssocID="{8C36015F-3A16-4513-BDF1-0E02688FE34A}" presName="descendantText" presStyleLbl="alignAccFollowNode1" presStyleIdx="2" presStyleCnt="5" custScaleY="110894" custLinFactNeighborX="-415">
        <dgm:presLayoutVars>
          <dgm:bulletEnabled val="1"/>
        </dgm:presLayoutVars>
      </dgm:prSet>
      <dgm:spPr/>
    </dgm:pt>
    <dgm:pt modelId="{CB409EAE-189C-46EE-93AB-988DE6AB94A8}" type="pres">
      <dgm:prSet presAssocID="{A6E97FE7-9BE9-42E6-A156-A5E193872515}" presName="sp" presStyleCnt="0"/>
      <dgm:spPr/>
    </dgm:pt>
    <dgm:pt modelId="{E293BB71-02E1-4169-A611-3E8048BDE113}" type="pres">
      <dgm:prSet presAssocID="{6F4778E7-2C20-479C-928C-7693C925F44F}" presName="linNode" presStyleCnt="0"/>
      <dgm:spPr/>
    </dgm:pt>
    <dgm:pt modelId="{8540A856-61E9-4979-80D2-480DF00E93A9}" type="pres">
      <dgm:prSet presAssocID="{6F4778E7-2C20-479C-928C-7693C925F44F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31EE5A7-D984-4FB9-89DC-8BF6842BCD0F}" type="pres">
      <dgm:prSet presAssocID="{6F4778E7-2C20-479C-928C-7693C925F44F}" presName="descendantText" presStyleLbl="alignAccFollowNode1" presStyleIdx="3" presStyleCnt="5" custScaleY="114389">
        <dgm:presLayoutVars>
          <dgm:bulletEnabled val="1"/>
        </dgm:presLayoutVars>
      </dgm:prSet>
      <dgm:spPr/>
    </dgm:pt>
    <dgm:pt modelId="{511E66F9-C914-43F5-BF67-A6DCBA5AABB4}" type="pres">
      <dgm:prSet presAssocID="{2A0C768E-04B8-494B-9959-F70C9DE757BF}" presName="sp" presStyleCnt="0"/>
      <dgm:spPr/>
    </dgm:pt>
    <dgm:pt modelId="{E556BD73-6F0E-4583-80A7-AA4EAF57BD37}" type="pres">
      <dgm:prSet presAssocID="{9B21DCD5-6701-4154-B2E8-2119714BA7C4}" presName="linNode" presStyleCnt="0"/>
      <dgm:spPr/>
    </dgm:pt>
    <dgm:pt modelId="{19AD275C-FE47-4AFD-A15B-C0AB02D630E1}" type="pres">
      <dgm:prSet presAssocID="{9B21DCD5-6701-4154-B2E8-2119714BA7C4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F5BEF31D-A8B9-419F-801E-140A3A87C098}" type="pres">
      <dgm:prSet presAssocID="{9B21DCD5-6701-4154-B2E8-2119714BA7C4}" presName="descendantText" presStyleLbl="alignAccFollowNode1" presStyleIdx="4" presStyleCnt="5" custScaleY="104313">
        <dgm:presLayoutVars>
          <dgm:bulletEnabled val="1"/>
        </dgm:presLayoutVars>
      </dgm:prSet>
      <dgm:spPr/>
    </dgm:pt>
  </dgm:ptLst>
  <dgm:cxnLst>
    <dgm:cxn modelId="{2FFCBF01-7949-42D2-AD1D-37AFC4F944B4}" srcId="{CEF9713A-1B52-43A5-BFD5-2EDA1A198969}" destId="{1C3C4618-4522-4415-A705-D9AE6C7509B4}" srcOrd="0" destOrd="0" parTransId="{87A041D1-CBCD-4FE4-818B-F61994F463DD}" sibTransId="{D33E3892-9AAD-4730-A3DE-A7496ED8BF9C}"/>
    <dgm:cxn modelId="{35213808-5812-4CEE-ADE3-EA886D76DC59}" srcId="{38E758D6-58B5-4A42-B0AA-DF6FEF73E62E}" destId="{6F4778E7-2C20-479C-928C-7693C925F44F}" srcOrd="3" destOrd="0" parTransId="{330E4E55-AE30-4339-AE57-272BFD8301FA}" sibTransId="{2A0C768E-04B8-494B-9959-F70C9DE757BF}"/>
    <dgm:cxn modelId="{CC33C00C-8402-447A-8CE5-91FCE5047B84}" type="presOf" srcId="{5936BD09-F159-4D1F-B46C-BF2D1B58D255}" destId="{6ED50529-0D0A-445B-BC51-822964B44281}" srcOrd="0" destOrd="1" presId="urn:microsoft.com/office/officeart/2005/8/layout/vList5"/>
    <dgm:cxn modelId="{1611CA12-DCA6-4D63-B9C9-F68FAC384261}" srcId="{38E758D6-58B5-4A42-B0AA-DF6FEF73E62E}" destId="{9B21DCD5-6701-4154-B2E8-2119714BA7C4}" srcOrd="4" destOrd="0" parTransId="{3557648F-4A76-4644-80AE-F219EEEB152B}" sibTransId="{3D441606-EB6F-4917-9F4A-FFE7608BFD23}"/>
    <dgm:cxn modelId="{46DEEB15-EA5C-4176-B487-B1E30610A82F}" type="presOf" srcId="{19BF6C73-6CF0-48D7-8A59-0638B8A7C243}" destId="{8F02A5FE-8BF6-413C-8BE5-2C34B89F5162}" srcOrd="0" destOrd="0" presId="urn:microsoft.com/office/officeart/2005/8/layout/vList5"/>
    <dgm:cxn modelId="{CD886127-2D4F-408D-B9CC-7236F411D8E1}" srcId="{8C36015F-3A16-4513-BDF1-0E02688FE34A}" destId="{9B40C45E-2305-4066-B452-2C7E20EC9D51}" srcOrd="0" destOrd="0" parTransId="{953AF4F4-C01B-443F-B71D-C8C4D5CAE539}" sibTransId="{A4D132D9-F677-4BD2-87C3-0775C220E3CA}"/>
    <dgm:cxn modelId="{8E37893D-373E-4694-8CC7-51C9D20D827D}" type="presOf" srcId="{7F18D3E1-35A4-4948-AABB-42A906906AEB}" destId="{97D285CB-F824-40A3-BECA-30330AAE509B}" srcOrd="0" destOrd="2" presId="urn:microsoft.com/office/officeart/2005/8/layout/vList5"/>
    <dgm:cxn modelId="{623A173E-CBC9-44F1-9CD9-CE81F637B6A1}" type="presOf" srcId="{6CFE10BD-A7D2-4B2B-B6D6-57E47ADE8036}" destId="{50926754-2DFF-4F04-878F-64067A1F194D}" srcOrd="0" destOrd="1" presId="urn:microsoft.com/office/officeart/2005/8/layout/vList5"/>
    <dgm:cxn modelId="{877A7760-6D14-4447-BB4F-5966156FC41A}" srcId="{CEF9713A-1B52-43A5-BFD5-2EDA1A198969}" destId="{6CFE10BD-A7D2-4B2B-B6D6-57E47ADE8036}" srcOrd="1" destOrd="0" parTransId="{7BA32438-3713-49EF-BA44-1EA7A5C4A597}" sibTransId="{F1472272-7D01-4C9E-8952-E7249DF9E582}"/>
    <dgm:cxn modelId="{6E701163-3A79-470A-A5F5-B85B968295B7}" type="presOf" srcId="{BE9C971F-8930-49D1-87F6-59FFF07D7853}" destId="{431EE5A7-D984-4FB9-89DC-8BF6842BCD0F}" srcOrd="0" destOrd="0" presId="urn:microsoft.com/office/officeart/2005/8/layout/vList5"/>
    <dgm:cxn modelId="{DE859348-ECED-401E-8C31-32DE36EC6DBE}" srcId="{6F4778E7-2C20-479C-928C-7693C925F44F}" destId="{BE9C971F-8930-49D1-87F6-59FFF07D7853}" srcOrd="0" destOrd="0" parTransId="{0738D3EC-75ED-4858-96F6-C819688C03EC}" sibTransId="{E7FA2610-6BA5-4D11-83E0-019CCA0C2AF5}"/>
    <dgm:cxn modelId="{2AD30973-FC7D-4A23-A93E-51D9996EB583}" srcId="{19BF6C73-6CF0-48D7-8A59-0638B8A7C243}" destId="{E05C94D9-8D93-4913-A0AF-E88B1F4AE411}" srcOrd="3" destOrd="0" parTransId="{2420D81E-4309-4B59-B1AD-574288FA65C7}" sibTransId="{2792C838-652C-4919-8ACF-10923806FB5F}"/>
    <dgm:cxn modelId="{0D678053-8A76-49A1-A12F-FC7974F35CFF}" srcId="{19BF6C73-6CF0-48D7-8A59-0638B8A7C243}" destId="{E812FAEA-27A3-42DF-B41F-6DB803A254BE}" srcOrd="0" destOrd="0" parTransId="{FD38DF9C-9812-4FB6-AB00-5C8CAB72DF8F}" sibTransId="{FB697F0A-ECCA-40E2-83EA-11661D436496}"/>
    <dgm:cxn modelId="{76F46776-5388-47A5-B3B3-5CB8372BFBCE}" type="presOf" srcId="{E05C94D9-8D93-4913-A0AF-E88B1F4AE411}" destId="{97D285CB-F824-40A3-BECA-30330AAE509B}" srcOrd="0" destOrd="3" presId="urn:microsoft.com/office/officeart/2005/8/layout/vList5"/>
    <dgm:cxn modelId="{8978A87B-E03F-49A2-A07C-258E9E21CBDC}" srcId="{6F4778E7-2C20-479C-928C-7693C925F44F}" destId="{A638DFB3-F0A2-4333-9B19-163F28CCE7E7}" srcOrd="1" destOrd="0" parTransId="{7FDA3AC2-7A5D-43F2-B773-05B739520210}" sibTransId="{F5896759-A239-4289-8ABD-E895A59F3871}"/>
    <dgm:cxn modelId="{B5BAF082-7A51-487C-B80E-3DCDBBA68F78}" type="presOf" srcId="{CEF9713A-1B52-43A5-BFD5-2EDA1A198969}" destId="{62A70D75-6D3A-4727-8AAD-6169DEE3D656}" srcOrd="0" destOrd="0" presId="urn:microsoft.com/office/officeart/2005/8/layout/vList5"/>
    <dgm:cxn modelId="{9154E983-C54B-4D66-B2B2-08A9A425FC23}" srcId="{8C36015F-3A16-4513-BDF1-0E02688FE34A}" destId="{5936BD09-F159-4D1F-B46C-BF2D1B58D255}" srcOrd="1" destOrd="0" parTransId="{E9D47840-4CA8-4DAE-A650-0C373AB98699}" sibTransId="{8DE87571-F3E5-48DA-88F5-EF643889EC8B}"/>
    <dgm:cxn modelId="{9B0A468E-C13B-4469-9C9A-09F4D35C3EE0}" srcId="{19BF6C73-6CF0-48D7-8A59-0638B8A7C243}" destId="{7F8A4EDB-448A-4337-BA1A-D2DB4C8715F5}" srcOrd="1" destOrd="0" parTransId="{1C88D372-72F0-4069-B207-43E4E11B22E7}" sibTransId="{281F2BF9-3602-41C6-94B7-F38202518D2A}"/>
    <dgm:cxn modelId="{E2E6C094-16F0-45E7-9071-B0F93EF5D868}" srcId="{38E758D6-58B5-4A42-B0AA-DF6FEF73E62E}" destId="{CEF9713A-1B52-43A5-BFD5-2EDA1A198969}" srcOrd="1" destOrd="0" parTransId="{EABF9D64-0E0B-464C-9D23-D3ACB38AF3BA}" sibTransId="{C940969D-0D6E-46D2-8E5A-46231E7D2528}"/>
    <dgm:cxn modelId="{375218A0-9F81-4BF9-988E-498BC0E813EF}" srcId="{38E758D6-58B5-4A42-B0AA-DF6FEF73E62E}" destId="{8C36015F-3A16-4513-BDF1-0E02688FE34A}" srcOrd="2" destOrd="0" parTransId="{763884A9-814B-478C-97AD-17965F4EA282}" sibTransId="{A6E97FE7-9BE9-42E6-A156-A5E193872515}"/>
    <dgm:cxn modelId="{766E29A8-6EA6-4439-8FC5-24DB91A3FC35}" srcId="{19BF6C73-6CF0-48D7-8A59-0638B8A7C243}" destId="{7F18D3E1-35A4-4948-AABB-42A906906AEB}" srcOrd="2" destOrd="0" parTransId="{CBF36249-D4CD-4E37-BE66-F22B4EEB310B}" sibTransId="{930E34C4-A961-41E2-9197-2165DDFF9FA2}"/>
    <dgm:cxn modelId="{2A495BB4-9184-41FE-910C-AA45B611DB6C}" type="presOf" srcId="{8C36015F-3A16-4513-BDF1-0E02688FE34A}" destId="{157B088B-BB0A-4776-9397-1EB126A61AD2}" srcOrd="0" destOrd="0" presId="urn:microsoft.com/office/officeart/2005/8/layout/vList5"/>
    <dgm:cxn modelId="{B7F377B9-1FF0-40FE-8C25-FB0BFD5FA04F}" type="presOf" srcId="{E812FAEA-27A3-42DF-B41F-6DB803A254BE}" destId="{97D285CB-F824-40A3-BECA-30330AAE509B}" srcOrd="0" destOrd="0" presId="urn:microsoft.com/office/officeart/2005/8/layout/vList5"/>
    <dgm:cxn modelId="{F1903DBC-83F0-4351-93B3-2156C03E99D7}" type="presOf" srcId="{9B40C45E-2305-4066-B452-2C7E20EC9D51}" destId="{6ED50529-0D0A-445B-BC51-822964B44281}" srcOrd="0" destOrd="0" presId="urn:microsoft.com/office/officeart/2005/8/layout/vList5"/>
    <dgm:cxn modelId="{7235A2C8-353C-4DF2-902A-773B023EE45E}" type="presOf" srcId="{A638DFB3-F0A2-4333-9B19-163F28CCE7E7}" destId="{431EE5A7-D984-4FB9-89DC-8BF6842BCD0F}" srcOrd="0" destOrd="1" presId="urn:microsoft.com/office/officeart/2005/8/layout/vList5"/>
    <dgm:cxn modelId="{503D23D4-B514-463A-AF24-27B00BFA9FDB}" type="presOf" srcId="{7F8A4EDB-448A-4337-BA1A-D2DB4C8715F5}" destId="{97D285CB-F824-40A3-BECA-30330AAE509B}" srcOrd="0" destOrd="1" presId="urn:microsoft.com/office/officeart/2005/8/layout/vList5"/>
    <dgm:cxn modelId="{72FD4AE4-30D3-4787-85DB-F99BB70BAF2C}" type="presOf" srcId="{F68E3E3B-2EC0-4CBB-89AE-57FE9918224F}" destId="{F5BEF31D-A8B9-419F-801E-140A3A87C098}" srcOrd="0" destOrd="0" presId="urn:microsoft.com/office/officeart/2005/8/layout/vList5"/>
    <dgm:cxn modelId="{14FEE5E5-3521-49C6-A804-F753CB135C57}" srcId="{38E758D6-58B5-4A42-B0AA-DF6FEF73E62E}" destId="{19BF6C73-6CF0-48D7-8A59-0638B8A7C243}" srcOrd="0" destOrd="0" parTransId="{30BD208C-1FDE-4092-9F97-53279667C2B4}" sibTransId="{E4748020-C22A-4B2A-B9AA-6DBCCF81160D}"/>
    <dgm:cxn modelId="{0C511CE6-7F41-4ED1-BC09-7756830C268B}" type="presOf" srcId="{6F4778E7-2C20-479C-928C-7693C925F44F}" destId="{8540A856-61E9-4979-80D2-480DF00E93A9}" srcOrd="0" destOrd="0" presId="urn:microsoft.com/office/officeart/2005/8/layout/vList5"/>
    <dgm:cxn modelId="{98BFC7F3-C6A0-4CC9-8592-C8CE02C7C20B}" type="presOf" srcId="{38E758D6-58B5-4A42-B0AA-DF6FEF73E62E}" destId="{B25FAE59-D943-4CB1-8212-2D1E452DC1EF}" srcOrd="0" destOrd="0" presId="urn:microsoft.com/office/officeart/2005/8/layout/vList5"/>
    <dgm:cxn modelId="{A40A11F5-FC2F-41F8-A492-9C020D62B54F}" srcId="{9B21DCD5-6701-4154-B2E8-2119714BA7C4}" destId="{F68E3E3B-2EC0-4CBB-89AE-57FE9918224F}" srcOrd="0" destOrd="0" parTransId="{EBAB17ED-3663-4C99-BDEA-52B0191BBCB3}" sibTransId="{1B95FB8F-88C5-4D4B-B47C-D2D0D0F2D0E9}"/>
    <dgm:cxn modelId="{7A9708F9-DBF4-4493-8C49-FF33C3EA70C3}" type="presOf" srcId="{1C3C4618-4522-4415-A705-D9AE6C7509B4}" destId="{50926754-2DFF-4F04-878F-64067A1F194D}" srcOrd="0" destOrd="0" presId="urn:microsoft.com/office/officeart/2005/8/layout/vList5"/>
    <dgm:cxn modelId="{15305CFB-41BF-40F6-8844-B7EBCAB63C5D}" type="presOf" srcId="{9B21DCD5-6701-4154-B2E8-2119714BA7C4}" destId="{19AD275C-FE47-4AFD-A15B-C0AB02D630E1}" srcOrd="0" destOrd="0" presId="urn:microsoft.com/office/officeart/2005/8/layout/vList5"/>
    <dgm:cxn modelId="{7CA2D7BB-AB39-4A51-BBA3-E4967DEC538E}" type="presParOf" srcId="{B25FAE59-D943-4CB1-8212-2D1E452DC1EF}" destId="{3B8026FD-2639-4CB9-A984-20106F031984}" srcOrd="0" destOrd="0" presId="urn:microsoft.com/office/officeart/2005/8/layout/vList5"/>
    <dgm:cxn modelId="{DEA16208-E600-4946-9506-1F10612EE09D}" type="presParOf" srcId="{3B8026FD-2639-4CB9-A984-20106F031984}" destId="{8F02A5FE-8BF6-413C-8BE5-2C34B89F5162}" srcOrd="0" destOrd="0" presId="urn:microsoft.com/office/officeart/2005/8/layout/vList5"/>
    <dgm:cxn modelId="{D4D1C3F3-9CE4-4082-A423-0267B3D55629}" type="presParOf" srcId="{3B8026FD-2639-4CB9-A984-20106F031984}" destId="{97D285CB-F824-40A3-BECA-30330AAE509B}" srcOrd="1" destOrd="0" presId="urn:microsoft.com/office/officeart/2005/8/layout/vList5"/>
    <dgm:cxn modelId="{F92FFCCC-4AC5-495D-9B96-CD6F4F67FE5E}" type="presParOf" srcId="{B25FAE59-D943-4CB1-8212-2D1E452DC1EF}" destId="{1C671EE6-6CBE-4EC1-B70F-89C8BE709502}" srcOrd="1" destOrd="0" presId="urn:microsoft.com/office/officeart/2005/8/layout/vList5"/>
    <dgm:cxn modelId="{C6B9AC8B-6F29-4E39-BB4C-7C4F1DCEA16C}" type="presParOf" srcId="{B25FAE59-D943-4CB1-8212-2D1E452DC1EF}" destId="{B2F0464A-CE89-47CD-9B78-5608D779FF70}" srcOrd="2" destOrd="0" presId="urn:microsoft.com/office/officeart/2005/8/layout/vList5"/>
    <dgm:cxn modelId="{21B0F0AF-CE8E-4FE9-BE45-A74BD5197931}" type="presParOf" srcId="{B2F0464A-CE89-47CD-9B78-5608D779FF70}" destId="{62A70D75-6D3A-4727-8AAD-6169DEE3D656}" srcOrd="0" destOrd="0" presId="urn:microsoft.com/office/officeart/2005/8/layout/vList5"/>
    <dgm:cxn modelId="{B701495D-FA57-4921-91C6-94ADB443B8B5}" type="presParOf" srcId="{B2F0464A-CE89-47CD-9B78-5608D779FF70}" destId="{50926754-2DFF-4F04-878F-64067A1F194D}" srcOrd="1" destOrd="0" presId="urn:microsoft.com/office/officeart/2005/8/layout/vList5"/>
    <dgm:cxn modelId="{69F4E6CB-6C2E-42F4-8437-CE7378011645}" type="presParOf" srcId="{B25FAE59-D943-4CB1-8212-2D1E452DC1EF}" destId="{7B07888F-A6F0-43E4-926B-261B7695CFD6}" srcOrd="3" destOrd="0" presId="urn:microsoft.com/office/officeart/2005/8/layout/vList5"/>
    <dgm:cxn modelId="{657A5331-8C9C-4CFE-8B4C-EF6A8A9C477A}" type="presParOf" srcId="{B25FAE59-D943-4CB1-8212-2D1E452DC1EF}" destId="{00371B85-236C-442A-8260-B3BD4B47773A}" srcOrd="4" destOrd="0" presId="urn:microsoft.com/office/officeart/2005/8/layout/vList5"/>
    <dgm:cxn modelId="{8AD784A8-A432-4622-A838-FEEDF4ED4528}" type="presParOf" srcId="{00371B85-236C-442A-8260-B3BD4B47773A}" destId="{157B088B-BB0A-4776-9397-1EB126A61AD2}" srcOrd="0" destOrd="0" presId="urn:microsoft.com/office/officeart/2005/8/layout/vList5"/>
    <dgm:cxn modelId="{6C45B938-76C2-4B8C-9497-E5146B8EFCCD}" type="presParOf" srcId="{00371B85-236C-442A-8260-B3BD4B47773A}" destId="{6ED50529-0D0A-445B-BC51-822964B44281}" srcOrd="1" destOrd="0" presId="urn:microsoft.com/office/officeart/2005/8/layout/vList5"/>
    <dgm:cxn modelId="{8DDB7442-6F46-4739-B655-F7D24C784C70}" type="presParOf" srcId="{B25FAE59-D943-4CB1-8212-2D1E452DC1EF}" destId="{CB409EAE-189C-46EE-93AB-988DE6AB94A8}" srcOrd="5" destOrd="0" presId="urn:microsoft.com/office/officeart/2005/8/layout/vList5"/>
    <dgm:cxn modelId="{A124766E-1B57-4C11-998B-CE8A69AC4B64}" type="presParOf" srcId="{B25FAE59-D943-4CB1-8212-2D1E452DC1EF}" destId="{E293BB71-02E1-4169-A611-3E8048BDE113}" srcOrd="6" destOrd="0" presId="urn:microsoft.com/office/officeart/2005/8/layout/vList5"/>
    <dgm:cxn modelId="{E36D0E3E-65C1-4137-9A39-4EDB98521521}" type="presParOf" srcId="{E293BB71-02E1-4169-A611-3E8048BDE113}" destId="{8540A856-61E9-4979-80D2-480DF00E93A9}" srcOrd="0" destOrd="0" presId="urn:microsoft.com/office/officeart/2005/8/layout/vList5"/>
    <dgm:cxn modelId="{E1F4BD08-F27E-479D-A08E-423455DBF9F9}" type="presParOf" srcId="{E293BB71-02E1-4169-A611-3E8048BDE113}" destId="{431EE5A7-D984-4FB9-89DC-8BF6842BCD0F}" srcOrd="1" destOrd="0" presId="urn:microsoft.com/office/officeart/2005/8/layout/vList5"/>
    <dgm:cxn modelId="{D42DEA26-BCA4-4340-AA86-EF16A08F3B83}" type="presParOf" srcId="{B25FAE59-D943-4CB1-8212-2D1E452DC1EF}" destId="{511E66F9-C914-43F5-BF67-A6DCBA5AABB4}" srcOrd="7" destOrd="0" presId="urn:microsoft.com/office/officeart/2005/8/layout/vList5"/>
    <dgm:cxn modelId="{40055AEF-4679-4895-B9EE-B011A25E5C31}" type="presParOf" srcId="{B25FAE59-D943-4CB1-8212-2D1E452DC1EF}" destId="{E556BD73-6F0E-4583-80A7-AA4EAF57BD37}" srcOrd="8" destOrd="0" presId="urn:microsoft.com/office/officeart/2005/8/layout/vList5"/>
    <dgm:cxn modelId="{CEB01D47-1A50-4FE4-BA19-548723A2E398}" type="presParOf" srcId="{E556BD73-6F0E-4583-80A7-AA4EAF57BD37}" destId="{19AD275C-FE47-4AFD-A15B-C0AB02D630E1}" srcOrd="0" destOrd="0" presId="urn:microsoft.com/office/officeart/2005/8/layout/vList5"/>
    <dgm:cxn modelId="{80231280-0FBC-4165-A15A-F93B11266502}" type="presParOf" srcId="{E556BD73-6F0E-4583-80A7-AA4EAF57BD37}" destId="{F5BEF31D-A8B9-419F-801E-140A3A87C0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CB688-02CD-4940-81D2-0AF4455CB715}">
      <dsp:nvSpPr>
        <dsp:cNvPr id="0" name=""/>
        <dsp:cNvSpPr/>
      </dsp:nvSpPr>
      <dsp:spPr>
        <a:xfrm>
          <a:off x="640" y="1463433"/>
          <a:ext cx="2756983" cy="3590221"/>
        </a:xfrm>
        <a:prstGeom prst="roundRect">
          <a:avLst>
            <a:gd name="adj" fmla="val 5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2021</a:t>
          </a:r>
        </a:p>
      </dsp:txBody>
      <dsp:txXfrm rot="16200000">
        <a:off x="-1195651" y="2659725"/>
        <a:ext cx="2943981" cy="551396"/>
      </dsp:txXfrm>
    </dsp:sp>
    <dsp:sp modelId="{A43F42B9-D352-495F-8AF5-7AEC10A67337}">
      <dsp:nvSpPr>
        <dsp:cNvPr id="0" name=""/>
        <dsp:cNvSpPr/>
      </dsp:nvSpPr>
      <dsp:spPr>
        <a:xfrm>
          <a:off x="552037" y="1463433"/>
          <a:ext cx="2053952" cy="35902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800" i="1" kern="1200" dirty="0">
            <a:solidFill>
              <a:schemeClr val="tx2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i="1" kern="1200" dirty="0">
              <a:solidFill>
                <a:schemeClr val="tx2"/>
              </a:solidFill>
            </a:rPr>
            <a:t>actual personnel costs incurred for that person in 2021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800" i="1" kern="1200" dirty="0">
            <a:solidFill>
              <a:schemeClr val="tx2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200" i="1" kern="1200" dirty="0">
            <a:solidFill>
              <a:schemeClr val="tx2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i="1" kern="1200" dirty="0">
              <a:solidFill>
                <a:schemeClr val="tx2"/>
              </a:solidFill>
            </a:rPr>
            <a:t>215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fr-BE" sz="1000" i="1" kern="1200" dirty="0">
            <a:solidFill>
              <a:schemeClr val="tx2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1800" b="1" i="1" kern="1200" dirty="0">
              <a:solidFill>
                <a:schemeClr val="bg1"/>
              </a:solidFill>
            </a:rPr>
            <a:t>X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fr-BE" sz="900" i="1" kern="1200" dirty="0">
            <a:solidFill>
              <a:srgbClr val="FF0000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1800" i="1" kern="1200" dirty="0" err="1">
              <a:solidFill>
                <a:schemeClr val="tx2"/>
              </a:solidFill>
            </a:rPr>
            <a:t>days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fr-BE" sz="1800" i="1" kern="1200" dirty="0" err="1">
              <a:solidFill>
                <a:schemeClr val="tx2"/>
              </a:solidFill>
            </a:rPr>
            <a:t>worked</a:t>
          </a:r>
          <a:r>
            <a:rPr lang="fr-BE" sz="1800" i="1" kern="1200" dirty="0">
              <a:solidFill>
                <a:schemeClr val="tx2"/>
              </a:solidFill>
            </a:rPr>
            <a:t> by </a:t>
          </a:r>
          <a:r>
            <a:rPr lang="fr-BE" sz="1800" i="1" kern="1200" dirty="0" err="1">
              <a:solidFill>
                <a:schemeClr val="tx2"/>
              </a:solidFill>
            </a:rPr>
            <a:t>that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fr-BE" sz="1800" i="1" kern="1200" dirty="0" err="1">
              <a:solidFill>
                <a:schemeClr val="tx2"/>
              </a:solidFill>
            </a:rPr>
            <a:t>person</a:t>
          </a:r>
          <a:r>
            <a:rPr lang="fr-BE" sz="1800" i="1" kern="1200" dirty="0">
              <a:solidFill>
                <a:schemeClr val="tx2"/>
              </a:solidFill>
            </a:rPr>
            <a:t> on the action </a:t>
          </a:r>
          <a:r>
            <a:rPr lang="fr-BE" sz="1800" i="1" kern="1200" dirty="0" err="1">
              <a:solidFill>
                <a:schemeClr val="tx2"/>
              </a:solidFill>
            </a:rPr>
            <a:t>from</a:t>
          </a:r>
          <a:r>
            <a:rPr lang="fr-BE" sz="1800" i="1" kern="1200" dirty="0">
              <a:solidFill>
                <a:schemeClr val="tx2"/>
              </a:solidFill>
            </a:rPr>
            <a:t> 1/09/2021</a:t>
          </a:r>
          <a:endParaRPr lang="en-US" sz="1800" i="1" kern="1200" dirty="0">
            <a:solidFill>
              <a:schemeClr val="tx2"/>
            </a:solidFill>
          </a:endParaRPr>
        </a:p>
      </dsp:txBody>
      <dsp:txXfrm>
        <a:off x="552037" y="1463433"/>
        <a:ext cx="2053952" cy="3590221"/>
      </dsp:txXfrm>
    </dsp:sp>
    <dsp:sp modelId="{A668C86E-F01C-448E-90D8-D5ECAF934128}">
      <dsp:nvSpPr>
        <dsp:cNvPr id="0" name=""/>
        <dsp:cNvSpPr/>
      </dsp:nvSpPr>
      <dsp:spPr>
        <a:xfrm>
          <a:off x="2854118" y="1473457"/>
          <a:ext cx="2756983" cy="3608681"/>
        </a:xfrm>
        <a:prstGeom prst="roundRect">
          <a:avLst>
            <a:gd name="adj" fmla="val 5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2022</a:t>
          </a:r>
        </a:p>
      </dsp:txBody>
      <dsp:txXfrm rot="16200000">
        <a:off x="1650257" y="2677318"/>
        <a:ext cx="2959119" cy="551396"/>
      </dsp:txXfrm>
    </dsp:sp>
    <dsp:sp modelId="{1447355A-31D1-4661-86F1-B02410AEA4DE}">
      <dsp:nvSpPr>
        <dsp:cNvPr id="0" name=""/>
        <dsp:cNvSpPr/>
      </dsp:nvSpPr>
      <dsp:spPr>
        <a:xfrm rot="5400000">
          <a:off x="2624676" y="4094303"/>
          <a:ext cx="486453" cy="413547"/>
        </a:xfrm>
        <a:prstGeom prst="flowChartExtra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5A8F3-1699-423A-9489-C86F24981DE2}">
      <dsp:nvSpPr>
        <dsp:cNvPr id="0" name=""/>
        <dsp:cNvSpPr/>
      </dsp:nvSpPr>
      <dsp:spPr>
        <a:xfrm>
          <a:off x="3405515" y="1473457"/>
          <a:ext cx="2053952" cy="36086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400" i="1" kern="1200" dirty="0">
            <a:solidFill>
              <a:schemeClr val="tx2"/>
            </a:solidFill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i="1" kern="1200" dirty="0">
              <a:solidFill>
                <a:schemeClr val="tx2"/>
              </a:solidFill>
            </a:rPr>
            <a:t>actual personnel costs incurred for that person in 2022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fr-BE" sz="1800" i="1" kern="1200" dirty="0">
            <a:solidFill>
              <a:schemeClr val="tx2"/>
            </a:solidFill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800" i="1" kern="1200" dirty="0">
            <a:solidFill>
              <a:schemeClr val="tx2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>
              <a:solidFill>
                <a:schemeClr val="tx2"/>
              </a:solidFill>
            </a:rPr>
            <a:t>215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700" i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1" i="1" kern="1200" dirty="0">
              <a:solidFill>
                <a:schemeClr val="bg1"/>
              </a:solidFill>
            </a:rPr>
            <a:t>X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i="1" kern="1200" dirty="0" err="1">
              <a:solidFill>
                <a:schemeClr val="tx2"/>
              </a:solidFill>
            </a:rPr>
            <a:t>days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fr-BE" sz="1800" i="1" kern="1200" dirty="0" err="1">
              <a:solidFill>
                <a:schemeClr val="tx2"/>
              </a:solidFill>
            </a:rPr>
            <a:t>worked</a:t>
          </a:r>
          <a:r>
            <a:rPr lang="fr-BE" sz="1800" i="1" kern="1200" dirty="0">
              <a:solidFill>
                <a:schemeClr val="tx2"/>
              </a:solidFill>
            </a:rPr>
            <a:t> by </a:t>
          </a:r>
          <a:r>
            <a:rPr lang="fr-BE" sz="1800" i="1" kern="1200" dirty="0" err="1">
              <a:solidFill>
                <a:schemeClr val="tx2"/>
              </a:solidFill>
            </a:rPr>
            <a:t>that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fr-BE" sz="1800" i="1" kern="1200" dirty="0" err="1">
              <a:solidFill>
                <a:schemeClr val="tx2"/>
              </a:solidFill>
            </a:rPr>
            <a:t>person</a:t>
          </a:r>
          <a:r>
            <a:rPr lang="fr-BE" sz="1800" i="1" kern="1200" dirty="0">
              <a:solidFill>
                <a:schemeClr val="tx2"/>
              </a:solidFill>
            </a:rPr>
            <a:t> on the action in 2022</a:t>
          </a:r>
          <a:endParaRPr lang="en-US" sz="1800" kern="1200" dirty="0"/>
        </a:p>
      </dsp:txBody>
      <dsp:txXfrm>
        <a:off x="3405515" y="1473457"/>
        <a:ext cx="2053952" cy="3608681"/>
      </dsp:txXfrm>
    </dsp:sp>
    <dsp:sp modelId="{F3BC11C8-D943-42B2-9EF5-E96CCB75DFCF}">
      <dsp:nvSpPr>
        <dsp:cNvPr id="0" name=""/>
        <dsp:cNvSpPr/>
      </dsp:nvSpPr>
      <dsp:spPr>
        <a:xfrm>
          <a:off x="5707596" y="1463433"/>
          <a:ext cx="2756983" cy="3627936"/>
        </a:xfrm>
        <a:prstGeom prst="roundRect">
          <a:avLst>
            <a:gd name="adj" fmla="val 5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2023</a:t>
          </a:r>
        </a:p>
      </dsp:txBody>
      <dsp:txXfrm rot="16200000">
        <a:off x="4495841" y="2675188"/>
        <a:ext cx="2974908" cy="551396"/>
      </dsp:txXfrm>
    </dsp:sp>
    <dsp:sp modelId="{57E48871-28B7-4E81-8F42-321156EE3232}">
      <dsp:nvSpPr>
        <dsp:cNvPr id="0" name=""/>
        <dsp:cNvSpPr/>
      </dsp:nvSpPr>
      <dsp:spPr>
        <a:xfrm rot="5400000">
          <a:off x="5478154" y="4094303"/>
          <a:ext cx="486453" cy="413547"/>
        </a:xfrm>
        <a:prstGeom prst="flowChartExtra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8F58B-E55B-4C35-A604-B697CDED4B4E}">
      <dsp:nvSpPr>
        <dsp:cNvPr id="0" name=""/>
        <dsp:cNvSpPr/>
      </dsp:nvSpPr>
      <dsp:spPr>
        <a:xfrm>
          <a:off x="6258993" y="1463433"/>
          <a:ext cx="2053952" cy="36279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i="1" kern="1200" dirty="0">
            <a:solidFill>
              <a:schemeClr val="tx2"/>
            </a:solidFill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i="1" kern="1200" dirty="0">
              <a:solidFill>
                <a:schemeClr val="tx2"/>
              </a:solidFill>
            </a:rPr>
            <a:t>actual personnel costs incurred for that person until 31/03/2023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i="1" kern="1200" dirty="0">
              <a:solidFill>
                <a:schemeClr val="tx2"/>
              </a:solidFill>
            </a:rPr>
            <a:t>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i="1" kern="1200" dirty="0">
              <a:solidFill>
                <a:schemeClr val="tx2"/>
              </a:solidFill>
            </a:rPr>
            <a:t>(</a:t>
          </a:r>
          <a:r>
            <a:rPr lang="en-GB" sz="1800" b="1" i="1" kern="1200" dirty="0">
              <a:solidFill>
                <a:schemeClr val="tx2"/>
              </a:solidFill>
            </a:rPr>
            <a:t>215 / 12 x 3</a:t>
          </a:r>
          <a:r>
            <a:rPr lang="en-GB" sz="1800" i="1" kern="1200" dirty="0">
              <a:solidFill>
                <a:schemeClr val="tx2"/>
              </a:solidFill>
            </a:rPr>
            <a:t>)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000" i="1" kern="1200" dirty="0">
            <a:solidFill>
              <a:schemeClr val="tx2"/>
            </a:solidFill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1800" b="1" i="1" kern="1200" dirty="0">
              <a:solidFill>
                <a:schemeClr val="bg1"/>
              </a:solidFill>
            </a:rPr>
            <a:t>X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900" i="1" kern="1200" dirty="0">
            <a:solidFill>
              <a:schemeClr val="tx2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i="1" kern="1200" dirty="0" err="1">
              <a:solidFill>
                <a:schemeClr val="tx2"/>
              </a:solidFill>
            </a:rPr>
            <a:t>days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fr-BE" sz="1800" i="1" kern="1200" dirty="0" err="1">
              <a:solidFill>
                <a:schemeClr val="tx2"/>
              </a:solidFill>
            </a:rPr>
            <a:t>worked</a:t>
          </a:r>
          <a:r>
            <a:rPr lang="fr-BE" sz="1800" i="1" kern="1200" dirty="0">
              <a:solidFill>
                <a:schemeClr val="tx2"/>
              </a:solidFill>
            </a:rPr>
            <a:t> by </a:t>
          </a:r>
          <a:r>
            <a:rPr lang="fr-BE" sz="1800" i="1" kern="1200" dirty="0" err="1">
              <a:solidFill>
                <a:schemeClr val="tx2"/>
              </a:solidFill>
            </a:rPr>
            <a:t>that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fr-BE" sz="1800" i="1" kern="1200" dirty="0" err="1">
              <a:solidFill>
                <a:schemeClr val="tx2"/>
              </a:solidFill>
            </a:rPr>
            <a:t>person</a:t>
          </a:r>
          <a:r>
            <a:rPr lang="fr-BE" sz="1800" i="1" kern="1200" dirty="0">
              <a:solidFill>
                <a:schemeClr val="tx2"/>
              </a:solidFill>
            </a:rPr>
            <a:t> on the action </a:t>
          </a:r>
          <a:r>
            <a:rPr lang="fr-BE" sz="1800" i="1" kern="1200" dirty="0" err="1">
              <a:solidFill>
                <a:schemeClr val="tx2"/>
              </a:solidFill>
            </a:rPr>
            <a:t>until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en-GB" sz="1800" i="1" kern="1200" dirty="0">
              <a:solidFill>
                <a:schemeClr val="tx2"/>
              </a:solidFill>
            </a:rPr>
            <a:t>31/03/2023</a:t>
          </a:r>
          <a:endParaRPr lang="en-US" sz="1800" i="1" kern="1200" dirty="0">
            <a:solidFill>
              <a:schemeClr val="tx2"/>
            </a:solidFill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2100" i="1" kern="1200" dirty="0">
            <a:solidFill>
              <a:schemeClr val="tx2"/>
            </a:solidFill>
          </a:endParaRPr>
        </a:p>
      </dsp:txBody>
      <dsp:txXfrm>
        <a:off x="6258993" y="1463433"/>
        <a:ext cx="2053952" cy="3627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27ABB-7E76-458B-97DF-8A1CA9ECC14E}">
      <dsp:nvSpPr>
        <dsp:cNvPr id="0" name=""/>
        <dsp:cNvSpPr/>
      </dsp:nvSpPr>
      <dsp:spPr>
        <a:xfrm>
          <a:off x="487177" y="781155"/>
          <a:ext cx="3711428" cy="43663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D0C69-2C45-49CD-88E1-531951D2C792}">
      <dsp:nvSpPr>
        <dsp:cNvPr id="0" name=""/>
        <dsp:cNvSpPr/>
      </dsp:nvSpPr>
      <dsp:spPr>
        <a:xfrm>
          <a:off x="483865" y="945139"/>
          <a:ext cx="272654" cy="272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C322C-5034-4645-B16D-C7B858DEC93A}">
      <dsp:nvSpPr>
        <dsp:cNvPr id="0" name=""/>
        <dsp:cNvSpPr/>
      </dsp:nvSpPr>
      <dsp:spPr>
        <a:xfrm>
          <a:off x="497197" y="0"/>
          <a:ext cx="3711428" cy="784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  <a:latin typeface="+mn-lt"/>
            </a:rPr>
            <a:t>You </a:t>
          </a:r>
          <a:r>
            <a:rPr lang="en-GB" sz="2400" b="1" kern="1200" dirty="0">
              <a:solidFill>
                <a:schemeClr val="tx1"/>
              </a:solidFill>
              <a:latin typeface="+mn-lt"/>
            </a:rPr>
            <a:t>need </a:t>
          </a:r>
          <a:r>
            <a:rPr lang="en-GB" sz="2400" b="0" kern="1200" dirty="0">
              <a:solidFill>
                <a:schemeClr val="tx1"/>
              </a:solidFill>
              <a:latin typeface="+mn-lt"/>
            </a:rPr>
            <a:t>(e.g.)</a:t>
          </a:r>
        </a:p>
      </dsp:txBody>
      <dsp:txXfrm>
        <a:off x="497197" y="0"/>
        <a:ext cx="3711428" cy="784386"/>
      </dsp:txXfrm>
    </dsp:sp>
    <dsp:sp modelId="{D3B4AC14-0F58-415B-AEE2-1D0D66C53C3F}">
      <dsp:nvSpPr>
        <dsp:cNvPr id="0" name=""/>
        <dsp:cNvSpPr/>
      </dsp:nvSpPr>
      <dsp:spPr>
        <a:xfrm>
          <a:off x="509532" y="1539296"/>
          <a:ext cx="272648" cy="272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1BD56-3051-4231-A422-E32DFC3087E2}">
      <dsp:nvSpPr>
        <dsp:cNvPr id="0" name=""/>
        <dsp:cNvSpPr/>
      </dsp:nvSpPr>
      <dsp:spPr>
        <a:xfrm>
          <a:off x="769320" y="1357851"/>
          <a:ext cx="3451628" cy="63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+mn-lt"/>
            </a:rPr>
            <a:t>Technical documents</a:t>
          </a:r>
        </a:p>
      </dsp:txBody>
      <dsp:txXfrm>
        <a:off x="769320" y="1357851"/>
        <a:ext cx="3451628" cy="635543"/>
      </dsp:txXfrm>
    </dsp:sp>
    <dsp:sp modelId="{D040BF2D-F00D-4570-AD1A-8D3A7E694FEC}">
      <dsp:nvSpPr>
        <dsp:cNvPr id="0" name=""/>
        <dsp:cNvSpPr/>
      </dsp:nvSpPr>
      <dsp:spPr>
        <a:xfrm>
          <a:off x="509532" y="2315453"/>
          <a:ext cx="272648" cy="272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91C09-C59D-4C6D-B877-59231C980BDD}">
      <dsp:nvSpPr>
        <dsp:cNvPr id="0" name=""/>
        <dsp:cNvSpPr/>
      </dsp:nvSpPr>
      <dsp:spPr>
        <a:xfrm>
          <a:off x="769320" y="1993395"/>
          <a:ext cx="3451628" cy="91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Publications,  prototypes, deliverables</a:t>
          </a:r>
        </a:p>
      </dsp:txBody>
      <dsp:txXfrm>
        <a:off x="769320" y="1993395"/>
        <a:ext cx="3451628" cy="916771"/>
      </dsp:txXfrm>
    </dsp:sp>
    <dsp:sp modelId="{C193617C-2CFE-489C-9A02-479D4D6FD645}">
      <dsp:nvSpPr>
        <dsp:cNvPr id="0" name=""/>
        <dsp:cNvSpPr/>
      </dsp:nvSpPr>
      <dsp:spPr>
        <a:xfrm>
          <a:off x="509532" y="3091611"/>
          <a:ext cx="272648" cy="272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50A58-F781-44F9-8340-E3210E00AF2B}">
      <dsp:nvSpPr>
        <dsp:cNvPr id="0" name=""/>
        <dsp:cNvSpPr/>
      </dsp:nvSpPr>
      <dsp:spPr>
        <a:xfrm>
          <a:off x="769320" y="2910166"/>
          <a:ext cx="3451628" cy="63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Documentation required by good research practices such as lab books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769320" y="2910166"/>
        <a:ext cx="3451628" cy="635543"/>
      </dsp:txXfrm>
    </dsp:sp>
    <dsp:sp modelId="{9FDD23CE-6032-4B6C-B266-542159EBE6AD}">
      <dsp:nvSpPr>
        <dsp:cNvPr id="0" name=""/>
        <dsp:cNvSpPr/>
      </dsp:nvSpPr>
      <dsp:spPr>
        <a:xfrm>
          <a:off x="509532" y="4091312"/>
          <a:ext cx="272648" cy="272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8DBA4-883A-4B6E-904F-E18F237659F7}">
      <dsp:nvSpPr>
        <dsp:cNvPr id="0" name=""/>
        <dsp:cNvSpPr/>
      </dsp:nvSpPr>
      <dsp:spPr>
        <a:xfrm>
          <a:off x="769320" y="3545710"/>
          <a:ext cx="3451628" cy="1363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…any document proving that the work was done as detailed in Annex 1</a:t>
          </a:r>
        </a:p>
      </dsp:txBody>
      <dsp:txXfrm>
        <a:off x="769320" y="3545710"/>
        <a:ext cx="3451628" cy="1363857"/>
      </dsp:txXfrm>
    </dsp:sp>
    <dsp:sp modelId="{DD29986F-573A-4F78-BE24-AE8EB7D676CD}">
      <dsp:nvSpPr>
        <dsp:cNvPr id="0" name=""/>
        <dsp:cNvSpPr/>
      </dsp:nvSpPr>
      <dsp:spPr>
        <a:xfrm>
          <a:off x="4588379" y="784386"/>
          <a:ext cx="3711428" cy="43663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B154C-58FB-4CCC-B9F0-7F7778F9990F}">
      <dsp:nvSpPr>
        <dsp:cNvPr id="0" name=""/>
        <dsp:cNvSpPr/>
      </dsp:nvSpPr>
      <dsp:spPr>
        <a:xfrm>
          <a:off x="4588415" y="948370"/>
          <a:ext cx="272654" cy="272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A5C6C-8738-4797-BD7E-5B48106FA404}">
      <dsp:nvSpPr>
        <dsp:cNvPr id="0" name=""/>
        <dsp:cNvSpPr/>
      </dsp:nvSpPr>
      <dsp:spPr>
        <a:xfrm>
          <a:off x="4628834" y="0"/>
          <a:ext cx="3711428" cy="784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You </a:t>
          </a:r>
          <a:r>
            <a:rPr lang="en-GB" sz="2400" b="1" kern="1200" dirty="0">
              <a:solidFill>
                <a:schemeClr val="tx1"/>
              </a:solidFill>
            </a:rPr>
            <a:t>don't need</a:t>
          </a:r>
        </a:p>
      </dsp:txBody>
      <dsp:txXfrm>
        <a:off x="4628834" y="0"/>
        <a:ext cx="3711428" cy="784386"/>
      </dsp:txXfrm>
    </dsp:sp>
    <dsp:sp modelId="{32ECA179-7832-4720-85D5-4801109929E4}">
      <dsp:nvSpPr>
        <dsp:cNvPr id="0" name=""/>
        <dsp:cNvSpPr/>
      </dsp:nvSpPr>
      <dsp:spPr>
        <a:xfrm>
          <a:off x="4588410" y="1583920"/>
          <a:ext cx="272648" cy="272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83E1E-FCE0-4C7B-BAB6-8BEEB590BEF1}">
      <dsp:nvSpPr>
        <dsp:cNvPr id="0" name=""/>
        <dsp:cNvSpPr/>
      </dsp:nvSpPr>
      <dsp:spPr>
        <a:xfrm>
          <a:off x="4860163" y="1357851"/>
          <a:ext cx="3451628" cy="63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Time-sheets</a:t>
          </a:r>
        </a:p>
      </dsp:txBody>
      <dsp:txXfrm>
        <a:off x="4860163" y="1357851"/>
        <a:ext cx="3451628" cy="635543"/>
      </dsp:txXfrm>
    </dsp:sp>
    <dsp:sp modelId="{24E1DB94-62F3-47BA-A51C-7271A2895555}">
      <dsp:nvSpPr>
        <dsp:cNvPr id="0" name=""/>
        <dsp:cNvSpPr/>
      </dsp:nvSpPr>
      <dsp:spPr>
        <a:xfrm>
          <a:off x="4600745" y="2174839"/>
          <a:ext cx="272648" cy="272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0B160-C06E-425F-B717-49DC1B0EEA69}">
      <dsp:nvSpPr>
        <dsp:cNvPr id="0" name=""/>
        <dsp:cNvSpPr/>
      </dsp:nvSpPr>
      <dsp:spPr>
        <a:xfrm>
          <a:off x="4860163" y="1993395"/>
          <a:ext cx="3451628" cy="63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Pay-slips or contracts</a:t>
          </a:r>
        </a:p>
      </dsp:txBody>
      <dsp:txXfrm>
        <a:off x="4860163" y="1993395"/>
        <a:ext cx="3451628" cy="635543"/>
      </dsp:txXfrm>
    </dsp:sp>
    <dsp:sp modelId="{C161A4AC-B78D-4642-BA09-5E2E56DAEC61}">
      <dsp:nvSpPr>
        <dsp:cNvPr id="0" name=""/>
        <dsp:cNvSpPr/>
      </dsp:nvSpPr>
      <dsp:spPr>
        <a:xfrm>
          <a:off x="4600745" y="2810383"/>
          <a:ext cx="272648" cy="272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E0450-86F7-49F4-8851-92ED35B4A1E8}">
      <dsp:nvSpPr>
        <dsp:cNvPr id="0" name=""/>
        <dsp:cNvSpPr/>
      </dsp:nvSpPr>
      <dsp:spPr>
        <a:xfrm>
          <a:off x="4860163" y="2628938"/>
          <a:ext cx="3451628" cy="63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Depreciation policy</a:t>
          </a:r>
        </a:p>
      </dsp:txBody>
      <dsp:txXfrm>
        <a:off x="4860163" y="2628938"/>
        <a:ext cx="3451628" cy="635543"/>
      </dsp:txXfrm>
    </dsp:sp>
    <dsp:sp modelId="{D2CDC7F1-643E-4DD5-9225-CD0729D58FB1}">
      <dsp:nvSpPr>
        <dsp:cNvPr id="0" name=""/>
        <dsp:cNvSpPr/>
      </dsp:nvSpPr>
      <dsp:spPr>
        <a:xfrm>
          <a:off x="4600745" y="3445927"/>
          <a:ext cx="272648" cy="272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6F565-4992-47FC-9E06-272D893C48CA}">
      <dsp:nvSpPr>
        <dsp:cNvPr id="0" name=""/>
        <dsp:cNvSpPr/>
      </dsp:nvSpPr>
      <dsp:spPr>
        <a:xfrm>
          <a:off x="4860163" y="3264482"/>
          <a:ext cx="3451628" cy="63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Invoices</a:t>
          </a:r>
        </a:p>
      </dsp:txBody>
      <dsp:txXfrm>
        <a:off x="4860163" y="3264482"/>
        <a:ext cx="3451628" cy="635543"/>
      </dsp:txXfrm>
    </dsp:sp>
    <dsp:sp modelId="{28EE6742-2392-494A-AA69-870E778796B4}">
      <dsp:nvSpPr>
        <dsp:cNvPr id="0" name=""/>
        <dsp:cNvSpPr/>
      </dsp:nvSpPr>
      <dsp:spPr>
        <a:xfrm>
          <a:off x="4600745" y="4081470"/>
          <a:ext cx="272648" cy="272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3B572-0EAB-4163-B2FF-AA1F6062046B}">
      <dsp:nvSpPr>
        <dsp:cNvPr id="0" name=""/>
        <dsp:cNvSpPr/>
      </dsp:nvSpPr>
      <dsp:spPr>
        <a:xfrm>
          <a:off x="4860163" y="3900025"/>
          <a:ext cx="3451628" cy="63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…any documents proving the actual costs incurred</a:t>
          </a:r>
        </a:p>
      </dsp:txBody>
      <dsp:txXfrm>
        <a:off x="4860163" y="3900025"/>
        <a:ext cx="3451628" cy="635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285CB-F824-40A3-BECA-30330AAE509B}">
      <dsp:nvSpPr>
        <dsp:cNvPr id="0" name=""/>
        <dsp:cNvSpPr/>
      </dsp:nvSpPr>
      <dsp:spPr>
        <a:xfrm rot="5400000">
          <a:off x="4959362" y="-2097200"/>
          <a:ext cx="887213" cy="5085147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GB" sz="1500" b="0" kern="1200" dirty="0">
              <a:hlinkClick xmlns:r="http://schemas.openxmlformats.org/officeDocument/2006/relationships" r:id="rId1"/>
            </a:rPr>
            <a:t>What do I need to know?</a:t>
          </a:r>
          <a:r>
            <a:rPr lang="en-150" sz="1500" b="0" kern="1200" dirty="0"/>
            <a:t> &amp; </a:t>
          </a:r>
          <a:r>
            <a:rPr lang="en-GB" sz="1500" b="0" kern="1200" dirty="0">
              <a:hlinkClick xmlns:r="http://schemas.openxmlformats.org/officeDocument/2006/relationships" r:id="rId2"/>
            </a:rPr>
            <a:t>Quick guide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150" sz="1500" kern="1200" dirty="0">
              <a:hlinkClick xmlns:r="http://schemas.openxmlformats.org/officeDocument/2006/relationships" r:id="rId3"/>
            </a:rPr>
            <a:t>Frequently asked questions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150" sz="1500" kern="1200" dirty="0">
              <a:hlinkClick xmlns:r="http://schemas.openxmlformats.org/officeDocument/2006/relationships" r:id="rId4"/>
            </a:rPr>
            <a:t>Detailed guidance for participants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150" sz="1500" kern="1200" dirty="0">
              <a:hlinkClick xmlns:r="http://schemas.openxmlformats.org/officeDocument/2006/relationships" r:id="rId5"/>
            </a:rPr>
            <a:t>Lump sum briefing slides for experts</a:t>
          </a:r>
          <a:endParaRPr lang="en-IE" sz="1500" kern="1200" dirty="0"/>
        </a:p>
      </dsp:txBody>
      <dsp:txXfrm rot="-5400000">
        <a:off x="2860395" y="45077"/>
        <a:ext cx="5041837" cy="800593"/>
      </dsp:txXfrm>
    </dsp:sp>
    <dsp:sp modelId="{8F02A5FE-8BF6-413C-8BE5-2C34B89F5162}">
      <dsp:nvSpPr>
        <dsp:cNvPr id="0" name=""/>
        <dsp:cNvSpPr/>
      </dsp:nvSpPr>
      <dsp:spPr>
        <a:xfrm>
          <a:off x="0" y="13459"/>
          <a:ext cx="2860395" cy="8638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 dirty="0"/>
            <a:t>Guidance documents</a:t>
          </a:r>
          <a:endParaRPr lang="en-IE" sz="2500" kern="1200" dirty="0"/>
        </a:p>
      </dsp:txBody>
      <dsp:txXfrm>
        <a:off x="42169" y="55628"/>
        <a:ext cx="2776057" cy="779489"/>
      </dsp:txXfrm>
    </dsp:sp>
    <dsp:sp modelId="{50926754-2DFF-4F04-878F-64067A1F194D}">
      <dsp:nvSpPr>
        <dsp:cNvPr id="0" name=""/>
        <dsp:cNvSpPr/>
      </dsp:nvSpPr>
      <dsp:spPr>
        <a:xfrm rot="5400000">
          <a:off x="5014307" y="-1183461"/>
          <a:ext cx="798460" cy="509509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US" sz="1500" b="0" kern="1200" dirty="0">
              <a:hlinkClick xmlns:r="http://schemas.openxmlformats.org/officeDocument/2006/relationships" r:id="rId6"/>
            </a:rPr>
            <a:t>Model Grant Agreement Lump Sum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US" sz="1500" b="0" kern="1200" dirty="0">
              <a:hlinkClick xmlns:r="http://schemas.openxmlformats.org/officeDocument/2006/relationships" r:id="rId7"/>
            </a:rPr>
            <a:t>Decision </a:t>
          </a:r>
          <a:r>
            <a:rPr lang="en-US" sz="1500" b="0" kern="1200" dirty="0" err="1">
              <a:hlinkClick xmlns:r="http://schemas.openxmlformats.org/officeDocument/2006/relationships" r:id="rId7"/>
            </a:rPr>
            <a:t>authorising</a:t>
          </a:r>
          <a:r>
            <a:rPr lang="en-US" sz="1500" b="0" kern="1200" dirty="0">
              <a:hlinkClick xmlns:r="http://schemas.openxmlformats.org/officeDocument/2006/relationships" r:id="rId7"/>
            </a:rPr>
            <a:t> the use of lump sum contributions under the Horizon Europe </a:t>
          </a:r>
          <a:r>
            <a:rPr lang="en-US" sz="1500" b="0" kern="1200" dirty="0" err="1">
              <a:hlinkClick xmlns:r="http://schemas.openxmlformats.org/officeDocument/2006/relationships" r:id="rId7"/>
            </a:rPr>
            <a:t>Programme</a:t>
          </a:r>
          <a:endParaRPr lang="en-IE" sz="1500" kern="1200" dirty="0"/>
        </a:p>
      </dsp:txBody>
      <dsp:txXfrm rot="-5400000">
        <a:off x="2865990" y="1003834"/>
        <a:ext cx="5056116" cy="720504"/>
      </dsp:txXfrm>
    </dsp:sp>
    <dsp:sp modelId="{62A70D75-6D3A-4727-8AAD-6169DEE3D656}">
      <dsp:nvSpPr>
        <dsp:cNvPr id="0" name=""/>
        <dsp:cNvSpPr/>
      </dsp:nvSpPr>
      <dsp:spPr>
        <a:xfrm>
          <a:off x="0" y="932171"/>
          <a:ext cx="2865990" cy="8638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 dirty="0"/>
            <a:t>Reference documents</a:t>
          </a:r>
          <a:endParaRPr lang="en-IE" sz="2500" kern="1200" dirty="0"/>
        </a:p>
      </dsp:txBody>
      <dsp:txXfrm>
        <a:off x="42169" y="974340"/>
        <a:ext cx="2781652" cy="779489"/>
      </dsp:txXfrm>
    </dsp:sp>
    <dsp:sp modelId="{6ED50529-0D0A-445B-BC51-822964B44281}">
      <dsp:nvSpPr>
        <dsp:cNvPr id="0" name=""/>
        <dsp:cNvSpPr/>
      </dsp:nvSpPr>
      <dsp:spPr>
        <a:xfrm rot="5400000">
          <a:off x="5018470" y="-276442"/>
          <a:ext cx="766346" cy="509509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Arial" panose="020B0604020202020204" pitchFamily="34" charset="0"/>
            <a:buChar char="•"/>
          </a:pPr>
          <a:r>
            <a:rPr lang="en-GB" sz="1500" b="0" kern="1200" dirty="0">
              <a:hlinkClick xmlns:r="http://schemas.openxmlformats.org/officeDocument/2006/relationships" r:id="rId8"/>
            </a:rPr>
            <a:t>European Commission assessment</a:t>
          </a:r>
          <a:r>
            <a:rPr lang="en-GB" sz="1500" b="0" kern="1200" dirty="0"/>
            <a:t> (October 2021)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Arial" panose="020B0604020202020204" pitchFamily="34" charset="0"/>
            <a:buChar char="•"/>
          </a:pPr>
          <a:r>
            <a:rPr lang="en-GB" sz="1500" b="0" kern="1200" dirty="0">
              <a:hlinkClick xmlns:r="http://schemas.openxmlformats.org/officeDocument/2006/relationships" r:id="rId9"/>
            </a:rPr>
            <a:t>European Parliament (STOA) study on lump sums in Horizon 2020</a:t>
          </a:r>
          <a:r>
            <a:rPr lang="en-GB" sz="1500" b="0" kern="1200" dirty="0"/>
            <a:t> (May 2022)</a:t>
          </a:r>
          <a:endParaRPr lang="en-IE" sz="1500" kern="1200" dirty="0"/>
        </a:p>
      </dsp:txBody>
      <dsp:txXfrm rot="-5400000">
        <a:off x="2854096" y="1925342"/>
        <a:ext cx="5057684" cy="691526"/>
      </dsp:txXfrm>
    </dsp:sp>
    <dsp:sp modelId="{157B088B-BB0A-4776-9397-1EB126A61AD2}">
      <dsp:nvSpPr>
        <dsp:cNvPr id="0" name=""/>
        <dsp:cNvSpPr/>
      </dsp:nvSpPr>
      <dsp:spPr>
        <a:xfrm>
          <a:off x="0" y="1839190"/>
          <a:ext cx="2865990" cy="8638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noProof="0" dirty="0"/>
            <a:t>Studies</a:t>
          </a:r>
        </a:p>
      </dsp:txBody>
      <dsp:txXfrm>
        <a:off x="42169" y="1881359"/>
        <a:ext cx="2781652" cy="779489"/>
      </dsp:txXfrm>
    </dsp:sp>
    <dsp:sp modelId="{431EE5A7-D984-4FB9-89DC-8BF6842BCD0F}">
      <dsp:nvSpPr>
        <dsp:cNvPr id="0" name=""/>
        <dsp:cNvSpPr/>
      </dsp:nvSpPr>
      <dsp:spPr>
        <a:xfrm rot="5400000">
          <a:off x="5018288" y="630576"/>
          <a:ext cx="790499" cy="509509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IE" sz="1500" kern="1200" noProof="0" dirty="0"/>
            <a:t>Future events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IE" sz="1500" kern="1200" noProof="0" dirty="0"/>
            <a:t>Past events and recordings</a:t>
          </a:r>
        </a:p>
      </dsp:txBody>
      <dsp:txXfrm rot="-5400000">
        <a:off x="2865991" y="2821463"/>
        <a:ext cx="5056505" cy="713321"/>
      </dsp:txXfrm>
    </dsp:sp>
    <dsp:sp modelId="{8540A856-61E9-4979-80D2-480DF00E93A9}">
      <dsp:nvSpPr>
        <dsp:cNvPr id="0" name=""/>
        <dsp:cNvSpPr/>
      </dsp:nvSpPr>
      <dsp:spPr>
        <a:xfrm>
          <a:off x="0" y="2746210"/>
          <a:ext cx="2865990" cy="8638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 dirty="0"/>
            <a:t>Events</a:t>
          </a:r>
          <a:endParaRPr lang="en-IE" sz="2500" kern="1200" dirty="0"/>
        </a:p>
      </dsp:txBody>
      <dsp:txXfrm>
        <a:off x="42169" y="2788379"/>
        <a:ext cx="2781652" cy="779489"/>
      </dsp:txXfrm>
    </dsp:sp>
    <dsp:sp modelId="{F5BEF31D-A8B9-419F-801E-140A3A87C098}">
      <dsp:nvSpPr>
        <dsp:cNvPr id="0" name=""/>
        <dsp:cNvSpPr/>
      </dsp:nvSpPr>
      <dsp:spPr>
        <a:xfrm rot="5400000">
          <a:off x="5053103" y="1537596"/>
          <a:ext cx="720867" cy="509509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GB" sz="1500" b="0" kern="1200" dirty="0"/>
            <a:t>List of Horizon Europe topics using lump sum funding</a:t>
          </a:r>
          <a:endParaRPr lang="en-IE" sz="1500" kern="1200" dirty="0"/>
        </a:p>
      </dsp:txBody>
      <dsp:txXfrm rot="-5400000">
        <a:off x="2865990" y="3759899"/>
        <a:ext cx="5059904" cy="650487"/>
      </dsp:txXfrm>
    </dsp:sp>
    <dsp:sp modelId="{19AD275C-FE47-4AFD-A15B-C0AB02D630E1}">
      <dsp:nvSpPr>
        <dsp:cNvPr id="0" name=""/>
        <dsp:cNvSpPr/>
      </dsp:nvSpPr>
      <dsp:spPr>
        <a:xfrm>
          <a:off x="0" y="3653229"/>
          <a:ext cx="2865990" cy="8638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 dirty="0"/>
            <a:t>Funding opportunities</a:t>
          </a:r>
          <a:endParaRPr lang="en-IE" sz="2500" kern="1200" dirty="0"/>
        </a:p>
      </dsp:txBody>
      <dsp:txXfrm>
        <a:off x="42169" y="3695398"/>
        <a:ext cx="2781652" cy="779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B157D-A357-4B47-BE4F-C5C5676722C9}" type="datetimeFigureOut">
              <a:rPr lang="el-GR" smtClean="0"/>
              <a:t>10/11/2023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03883-89F3-4EB7-B743-49BDA86CC8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80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9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60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69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6"/>
            <a:ext cx="12206290" cy="68626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5624333" y="6361871"/>
            <a:ext cx="1075570" cy="521681"/>
            <a:chOff x="6512049" y="4897884"/>
            <a:chExt cx="887562" cy="521681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563153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512049" y="4897884"/>
              <a:ext cx="887562" cy="52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930" b="1" i="1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</a:rPr>
                <a:t>RESEARCH</a:t>
              </a:r>
              <a:r>
                <a:rPr lang="fr-BE" sz="930" b="1" i="1" baseline="0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</a:rPr>
                <a:t> AND </a:t>
              </a:r>
            </a:p>
            <a:p>
              <a:pPr algn="ctr"/>
              <a:r>
                <a:rPr lang="fr-BE" sz="930" b="1" i="1" baseline="0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</a:rPr>
                <a:t>INNOVATION</a:t>
              </a:r>
              <a:endParaRPr lang="en-GB" sz="930" b="1" i="1" dirty="0" err="1">
                <a:solidFill>
                  <a:schemeClr val="bg1"/>
                </a:solidFill>
                <a:latin typeface="+mj-lt"/>
                <a:ea typeface="Cambria" panose="02040503050406030204" pitchFamily="18" charset="0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 userDrawn="1"/>
        </p:nvSpPr>
        <p:spPr>
          <a:xfrm>
            <a:off x="8201800" y="3023302"/>
            <a:ext cx="3255743" cy="2292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</a:t>
            </a:r>
            <a:r>
              <a:rPr lang="en-US" b="1" baseline="0" dirty="0">
                <a:solidFill>
                  <a:schemeClr val="tx2"/>
                </a:solidFill>
              </a:rPr>
              <a:t> EU</a:t>
            </a:r>
            <a:endParaRPr lang="en-GB" b="1" spc="60" baseline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394789" y="4632207"/>
            <a:ext cx="288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8394789" y="2886814"/>
            <a:ext cx="288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894" y="4255220"/>
            <a:ext cx="1001297" cy="132888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 userDrawn="1"/>
        </p:nvSpPr>
        <p:spPr>
          <a:xfrm>
            <a:off x="8161374" y="3060726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RESEARCH</a:t>
            </a:r>
            <a:r>
              <a:rPr lang="en-US" sz="3600" b="1" spc="-600" baseline="0" dirty="0">
                <a:solidFill>
                  <a:schemeClr val="bg1"/>
                </a:solidFill>
              </a:rPr>
              <a:t> </a:t>
            </a:r>
            <a:r>
              <a:rPr lang="en-US" sz="3600" b="1" spc="-800" baseline="0" dirty="0">
                <a:solidFill>
                  <a:schemeClr val="bg1"/>
                </a:solidFill>
              </a:rPr>
              <a:t>&amp;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8201800" y="3778638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spc="100" baseline="0" dirty="0">
                <a:solidFill>
                  <a:schemeClr val="bg1"/>
                </a:solidFill>
              </a:rPr>
              <a:t>INNOVATION</a:t>
            </a:r>
          </a:p>
          <a:p>
            <a:r>
              <a:rPr lang="en-US" sz="1900" b="1" spc="60" baseline="0" dirty="0">
                <a:solidFill>
                  <a:schemeClr val="tx2"/>
                </a:solidFill>
              </a:rPr>
              <a:t>PROGRAMME </a:t>
            </a:r>
            <a:r>
              <a:rPr lang="en-US" b="1" spc="60" baseline="0" dirty="0">
                <a:solidFill>
                  <a:schemeClr val="tx2"/>
                </a:solidFill>
              </a:rPr>
              <a:t>2021 – 27</a:t>
            </a:r>
            <a:endParaRPr lang="en-GB" b="1" spc="6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88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6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60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3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27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699" y="4645214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t="13136" r="7631"/>
          <a:stretch/>
        </p:blipFill>
        <p:spPr>
          <a:xfrm>
            <a:off x="-15498" y="1503336"/>
            <a:ext cx="3766088" cy="35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6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t="8280" r="3918" b="10191"/>
          <a:stretch/>
        </p:blipFill>
        <p:spPr>
          <a:xfrm>
            <a:off x="-13855" y="1510146"/>
            <a:ext cx="3629891" cy="354676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699" y="4645214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768972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098080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942576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77697" y="5863656"/>
            <a:ext cx="8318374" cy="548594"/>
          </a:xfrm>
          <a:prstGeom prst="rect">
            <a:avLst/>
          </a:prstGeom>
        </p:spPr>
        <p:txBody>
          <a:bodyPr wrap="square" lIns="0" tIns="72000" rIns="0" bIns="72000" numCol="1" anchor="t" anchorCtr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  <a:br>
              <a:rPr lang="en-US" sz="600" b="0" kern="0" dirty="0">
                <a:solidFill>
                  <a:schemeClr val="tx1"/>
                </a:solidFill>
              </a:rPr>
            </a:br>
            <a:r>
              <a:rPr kumimoji="0" lang="en-US" altLang="en-US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Image credits: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ivector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#249868181, #251163013, #273480523, #241215668, #245719946, #251163053, #252508849, #241215668,  #244690530, #222596698, #235536634, #263530636, #66009682, #273480523, #362422833;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petovarga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#366009967;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shooarts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 121467308, 2020. Source: Stock.Adobe.com. Icons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Flaticon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29" y="5994432"/>
            <a:ext cx="900000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51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1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210327"/>
            <a:ext cx="10515600" cy="4834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313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038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58229" y="388268"/>
            <a:ext cx="9920411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76352" y="1654803"/>
            <a:ext cx="11602288" cy="4389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15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6348" y="149225"/>
            <a:ext cx="881010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820" y="1307806"/>
            <a:ext cx="11417298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70129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033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616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156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933CE8-8F1E-08DA-4407-950546B1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BD6C6-B1BE-4B52-8A75-97920725AA88}" type="datetimeFigureOut">
              <a:rPr lang="it-IT"/>
              <a:pPr>
                <a:defRPr/>
              </a:pPr>
              <a:t>10/11/2023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CC8126-205D-514C-23AF-2D4D8704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C94078-68FE-9B59-C03C-C86CD6AF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286A1-194C-495D-9EBD-2C0277F617E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525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C8E1F59-C4F9-4368-90A6-15422B2C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DC0702-C161-4973-95BD-5B0D68EE02D6}" type="datetimeFigureOut">
              <a:rPr lang="it-IT"/>
              <a:pPr>
                <a:defRPr/>
              </a:pPr>
              <a:t>10/11/2023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994C818-824E-4E17-B8CB-0D6E88C9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B95493-29ED-4CAA-9756-D3DD98AC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BE4CF9-3C9A-4C49-845A-4613A66F1DCD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917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13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90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01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64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5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08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7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48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common/guidance/list-3rd-country-participation_horizon-euratom_en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unding-tenders/opportunities/docs/2021-2027/horizon/guidance/ls-funding-what-do-i-need-to-know_he_en.pdf" TargetMode="Externa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s://ec.europa.eu/info/funding-tenders/opportunities/portal/screen/programmes/horizon/lump-sum" TargetMode="External"/><Relationship Id="rId7" Type="http://schemas.openxmlformats.org/officeDocument/2006/relationships/diagramQuickStyle" Target="../diagrams/quickStyle3.xml"/><Relationship Id="rId2" Type="http://schemas.openxmlformats.org/officeDocument/2006/relationships/hyperlink" Target="https://ec.europa.eu/info/funding-tenders/opportunities/docs/2021-2027/horizon/guidance/ls-funding-what-do-i-need-to-know_he_en.pdf" TargetMode="Externa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2.png"/><Relationship Id="rId9" Type="http://schemas.microsoft.com/office/2007/relationships/diagramDrawing" Target="../diagrams/drawing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horizon-europe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c.europa.eu/info/funding-tenders/opportunities/portal/screen/how-to-participate/reference-documents;programCode=HORIZON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unding-tenders/opportunities/portal/screen/programmes/horizon/lump-sum/guidance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Session 7: Eligible Costs &amp; Funding Rates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Budget </a:t>
            </a:r>
            <a:r>
              <a:rPr lang="de-AT" dirty="0" err="1"/>
              <a:t>preparation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762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Budgeting</a:t>
            </a:r>
            <a:r>
              <a:rPr lang="de-AT" dirty="0"/>
              <a:t> a </a:t>
            </a:r>
            <a:r>
              <a:rPr lang="de-AT" dirty="0" err="1"/>
              <a:t>proposal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288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76"/>
            <a:ext cx="10944000" cy="36000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de-DE" sz="3600" b="1" dirty="0" err="1">
                <a:solidFill>
                  <a:srgbClr val="931680"/>
                </a:solidFill>
              </a:rPr>
              <a:t>How</a:t>
            </a:r>
            <a:r>
              <a:rPr lang="de-DE" sz="3600" b="1" dirty="0">
                <a:solidFill>
                  <a:srgbClr val="931680"/>
                </a:solidFill>
              </a:rPr>
              <a:t> </a:t>
            </a:r>
            <a:r>
              <a:rPr lang="de-DE" sz="3600" b="1" dirty="0" err="1">
                <a:solidFill>
                  <a:srgbClr val="931680"/>
                </a:solidFill>
              </a:rPr>
              <a:t>to</a:t>
            </a:r>
            <a:r>
              <a:rPr lang="de-DE" sz="3600" b="1" dirty="0">
                <a:solidFill>
                  <a:srgbClr val="931680"/>
                </a:solidFill>
              </a:rPr>
              <a:t> </a:t>
            </a:r>
            <a:r>
              <a:rPr lang="de-DE" sz="3600" b="1" dirty="0" err="1">
                <a:solidFill>
                  <a:srgbClr val="931680"/>
                </a:solidFill>
              </a:rPr>
              <a:t>budget</a:t>
            </a:r>
            <a:r>
              <a:rPr lang="de-DE" sz="3600" b="1" dirty="0">
                <a:solidFill>
                  <a:srgbClr val="931680"/>
                </a:solidFill>
              </a:rPr>
              <a:t> a </a:t>
            </a:r>
            <a:r>
              <a:rPr lang="de-DE" sz="3600" b="1" dirty="0" err="1">
                <a:solidFill>
                  <a:srgbClr val="931680"/>
                </a:solidFill>
              </a:rPr>
              <a:t>proposal</a:t>
            </a:r>
            <a:r>
              <a:rPr lang="de-DE" sz="3600" b="1" dirty="0">
                <a:solidFill>
                  <a:srgbClr val="931680"/>
                </a:solidFill>
              </a:rPr>
              <a:t>? </a:t>
            </a:r>
            <a:endParaRPr lang="en-GB" sz="3600" b="1" dirty="0">
              <a:solidFill>
                <a:srgbClr val="9316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5413" y="1917228"/>
            <a:ext cx="10177131" cy="3455988"/>
          </a:xfrm>
        </p:spPr>
        <p:txBody>
          <a:bodyPr/>
          <a:lstStyle/>
          <a:p>
            <a:pPr marL="180975" lvl="2" indent="0">
              <a:buClr>
                <a:srgbClr val="578DA3"/>
              </a:buClr>
              <a:buNone/>
            </a:pPr>
            <a:r>
              <a:rPr lang="en-GB" sz="2200" b="1" dirty="0"/>
              <a:t>Calculate your costs on a realistic and reasonable basis, as you expect it to appear and to be eligible in the action. </a:t>
            </a:r>
            <a:endParaRPr lang="en-GB" sz="2200" dirty="0"/>
          </a:p>
          <a:p>
            <a:pPr lvl="2" defTabSz="457200">
              <a:lnSpc>
                <a:spcPct val="90000"/>
              </a:lnSpc>
              <a:buClr>
                <a:srgbClr val="931680"/>
              </a:buClr>
              <a:buFont typeface="Wingdings" panose="05000000000000000000" pitchFamily="2" charset="2"/>
              <a:buChar char="ü"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en-GB" sz="2000" dirty="0">
                <a:cs typeface="Arial" panose="020B0604020202020204" pitchFamily="34" charset="0"/>
              </a:rPr>
              <a:t>Budget should be calculated according to the action needs</a:t>
            </a:r>
          </a:p>
          <a:p>
            <a:pPr lvl="2" defTabSz="457200">
              <a:lnSpc>
                <a:spcPct val="90000"/>
              </a:lnSpc>
              <a:buClr>
                <a:srgbClr val="931680"/>
              </a:buClr>
              <a:buFont typeface="Wingdings" panose="05000000000000000000" pitchFamily="2" charset="2"/>
              <a:buChar char="ü"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en-GB" sz="2000" dirty="0">
                <a:cs typeface="Arial" panose="020B0604020202020204" pitchFamily="34" charset="0"/>
              </a:rPr>
              <a:t>Demonstrates a clear vision of objectives and tasks in an action </a:t>
            </a:r>
          </a:p>
          <a:p>
            <a:pPr lvl="2" defTabSz="457200">
              <a:lnSpc>
                <a:spcPct val="90000"/>
              </a:lnSpc>
              <a:buClr>
                <a:srgbClr val="931680"/>
              </a:buClr>
              <a:buFont typeface="Wingdings" panose="05000000000000000000" pitchFamily="2" charset="2"/>
              <a:buChar char="ü"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en-GB" sz="2000" dirty="0">
                <a:cs typeface="Arial" panose="020B0604020202020204" pitchFamily="34" charset="0"/>
              </a:rPr>
              <a:t>Minimises potential changes during the runtime of an action </a:t>
            </a:r>
          </a:p>
          <a:p>
            <a:pPr lvl="2">
              <a:buClr>
                <a:srgbClr val="578DA3"/>
              </a:buClr>
            </a:pPr>
            <a:endParaRPr lang="en-GB" sz="1800" dirty="0"/>
          </a:p>
          <a:p>
            <a:pPr marL="180975" lvl="2" indent="0">
              <a:buClr>
                <a:srgbClr val="578DA3"/>
              </a:buClr>
              <a:buNone/>
            </a:pPr>
            <a:r>
              <a:rPr lang="en-GB" sz="2200" b="1" dirty="0"/>
              <a:t>Appropriate budget estimation and distribution is part of the evaluation!</a:t>
            </a: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16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9" y="1771232"/>
            <a:ext cx="11519412" cy="43220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76"/>
            <a:ext cx="10944000" cy="36000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de-DE" sz="3600" b="1" dirty="0" err="1">
                <a:solidFill>
                  <a:srgbClr val="931680"/>
                </a:solidFill>
              </a:rPr>
              <a:t>Don‘t</a:t>
            </a:r>
            <a:r>
              <a:rPr lang="de-DE" sz="3600" b="1" dirty="0">
                <a:solidFill>
                  <a:srgbClr val="931680"/>
                </a:solidFill>
              </a:rPr>
              <a:t> </a:t>
            </a:r>
            <a:r>
              <a:rPr lang="de-DE" sz="3600" b="1" dirty="0" err="1">
                <a:solidFill>
                  <a:srgbClr val="931680"/>
                </a:solidFill>
              </a:rPr>
              <a:t>forget</a:t>
            </a:r>
            <a:r>
              <a:rPr lang="de-DE" sz="3600" b="1" dirty="0">
                <a:solidFill>
                  <a:srgbClr val="931680"/>
                </a:solidFill>
              </a:rPr>
              <a:t> </a:t>
            </a:r>
            <a:r>
              <a:rPr lang="de-DE" sz="3600" b="1" dirty="0" err="1">
                <a:solidFill>
                  <a:srgbClr val="931680"/>
                </a:solidFill>
              </a:rPr>
              <a:t>financial</a:t>
            </a:r>
            <a:r>
              <a:rPr lang="de-DE" sz="3600" b="1" dirty="0">
                <a:solidFill>
                  <a:srgbClr val="931680"/>
                </a:solidFill>
              </a:rPr>
              <a:t> </a:t>
            </a:r>
            <a:r>
              <a:rPr lang="de-DE" sz="3600" b="1" dirty="0" err="1">
                <a:solidFill>
                  <a:srgbClr val="931680"/>
                </a:solidFill>
              </a:rPr>
              <a:t>buffers</a:t>
            </a:r>
            <a:r>
              <a:rPr lang="de-DE" sz="3600" b="1" dirty="0">
                <a:solidFill>
                  <a:srgbClr val="931680"/>
                </a:solidFill>
              </a:rPr>
              <a:t> </a:t>
            </a:r>
            <a:endParaRPr lang="en-GB" sz="3600" b="1" dirty="0">
              <a:solidFill>
                <a:srgbClr val="93168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1360" y="4170578"/>
            <a:ext cx="5760640" cy="1130631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1967541" y="1844864"/>
            <a:ext cx="240026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78DA3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Plan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4D4D4D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192012" y="2852976"/>
            <a:ext cx="2233001" cy="43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78DA3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Reality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4D4D4D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465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76"/>
            <a:ext cx="10944000" cy="36000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z="3600" b="1" dirty="0">
                <a:solidFill>
                  <a:srgbClr val="931680"/>
                </a:solidFill>
              </a:rPr>
              <a:t>Direct costs are eligible if…</a:t>
            </a:r>
            <a:endParaRPr lang="en-GB" sz="3600" b="1" dirty="0">
              <a:solidFill>
                <a:srgbClr val="9316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3326" y="1672576"/>
            <a:ext cx="11338560" cy="4113256"/>
          </a:xfrm>
        </p:spPr>
        <p:txBody>
          <a:bodyPr/>
          <a:lstStyle/>
          <a:p>
            <a:pPr>
              <a:buClr>
                <a:srgbClr val="931680"/>
              </a:buClr>
            </a:pPr>
            <a:r>
              <a:rPr lang="en-US" sz="2200" b="1" dirty="0"/>
              <a:t>Actually</a:t>
            </a:r>
            <a:r>
              <a:rPr lang="en-US" sz="2200" dirty="0"/>
              <a:t> incurred by the beneficiary during the life of the action (with a few exceptions)</a:t>
            </a:r>
          </a:p>
          <a:p>
            <a:pPr>
              <a:buClr>
                <a:srgbClr val="931680"/>
              </a:buClr>
            </a:pPr>
            <a:r>
              <a:rPr lang="en-US" sz="2200" dirty="0"/>
              <a:t>Indicated in the estimated </a:t>
            </a:r>
            <a:r>
              <a:rPr lang="en-US" sz="2200" b="1" dirty="0"/>
              <a:t>budget</a:t>
            </a:r>
          </a:p>
          <a:p>
            <a:pPr>
              <a:buClr>
                <a:srgbClr val="931680"/>
              </a:buClr>
            </a:pPr>
            <a:r>
              <a:rPr lang="en-US" sz="2200" dirty="0"/>
              <a:t>In </a:t>
            </a:r>
            <a:r>
              <a:rPr lang="en-US" sz="2200" b="1" dirty="0"/>
              <a:t>connection</a:t>
            </a:r>
            <a:r>
              <a:rPr lang="en-US" sz="2200" dirty="0"/>
              <a:t> with the action as described in the action description and necessary for its implementation</a:t>
            </a:r>
          </a:p>
          <a:p>
            <a:pPr>
              <a:buClr>
                <a:srgbClr val="931680"/>
              </a:buClr>
            </a:pPr>
            <a:r>
              <a:rPr lang="en-US" sz="2200" b="1" dirty="0"/>
              <a:t>Identifiable</a:t>
            </a:r>
            <a:r>
              <a:rPr lang="en-US" sz="2200" dirty="0"/>
              <a:t> and verifiable, in particular recorded in the beneficiary´s accounts</a:t>
            </a:r>
          </a:p>
          <a:p>
            <a:pPr>
              <a:buClr>
                <a:srgbClr val="931680"/>
              </a:buClr>
            </a:pPr>
            <a:r>
              <a:rPr lang="en-US" sz="2200" dirty="0"/>
              <a:t>In compliance with applicable </a:t>
            </a:r>
            <a:r>
              <a:rPr lang="en-US" sz="2200" b="1" dirty="0"/>
              <a:t>national law </a:t>
            </a:r>
            <a:r>
              <a:rPr lang="en-US" sz="2200" dirty="0"/>
              <a:t>on taxes, </a:t>
            </a:r>
            <a:r>
              <a:rPr lang="en-US" sz="2200" dirty="0" err="1"/>
              <a:t>labour</a:t>
            </a:r>
            <a:r>
              <a:rPr lang="en-US" sz="2200" dirty="0"/>
              <a:t> and social security</a:t>
            </a:r>
          </a:p>
          <a:p>
            <a:pPr>
              <a:buClr>
                <a:srgbClr val="931680"/>
              </a:buClr>
            </a:pPr>
            <a:r>
              <a:rPr lang="en-US" sz="2200" b="1" dirty="0"/>
              <a:t>Reasonable</a:t>
            </a:r>
            <a:r>
              <a:rPr lang="en-US" sz="2200" dirty="0"/>
              <a:t>, justified and must comply with the principle of sound financial management</a:t>
            </a:r>
            <a:endParaRPr lang="de-DE" sz="2200" dirty="0"/>
          </a:p>
          <a:p>
            <a:pPr>
              <a:buClr>
                <a:srgbClr val="931680"/>
              </a:buClr>
            </a:pPr>
            <a:r>
              <a:rPr lang="en-GB" sz="2200" b="1" dirty="0"/>
              <a:t>Evaluators will approve the necessity for the activity and the related costs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1893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811" y="2468011"/>
            <a:ext cx="10708589" cy="1749286"/>
          </a:xfrm>
        </p:spPr>
        <p:txBody>
          <a:bodyPr/>
          <a:lstStyle/>
          <a:p>
            <a:r>
              <a:rPr lang="fr-BE" sz="4000" dirty="0"/>
              <a:t>Daily rate provisions 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Direct COST - PERSONNEL COSTS</a:t>
            </a:r>
          </a:p>
          <a:p>
            <a:endParaRPr lang="en-IE" dirty="0"/>
          </a:p>
          <a:p>
            <a:endParaRPr lang="en-I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543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8710" y="1825625"/>
            <a:ext cx="10905699" cy="3881904"/>
          </a:xfrm>
        </p:spPr>
        <p:txBody>
          <a:bodyPr/>
          <a:lstStyle/>
          <a:p>
            <a:pPr>
              <a:buClr>
                <a:srgbClr val="931680"/>
              </a:buClr>
            </a:pPr>
            <a:r>
              <a:rPr lang="en-US" dirty="0"/>
              <a:t>Use of a single corporate daily rate and calendar year approach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931680"/>
                </a:solidFill>
              </a:rPr>
              <a:t>Personnel costs in HE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25908" y="3072450"/>
            <a:ext cx="2405679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81093" y="3082434"/>
            <a:ext cx="2778838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6886948" y="3544439"/>
            <a:ext cx="567212" cy="697434"/>
          </a:xfrm>
          <a:prstGeom prst="mathMultiply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5907" y="3622455"/>
            <a:ext cx="240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Daily rate</a:t>
            </a:r>
            <a:endParaRPr kumimoji="0" lang="en-GB" sz="2400" b="0" i="0" u="none" strike="noStrike" kern="1200" cap="none" spc="0" normalizeH="0" baseline="0" noProof="0" dirty="0" err="1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1091" y="3429618"/>
            <a:ext cx="277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Days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worked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the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</a:t>
            </a:r>
            <a:endParaRPr kumimoji="0" lang="en-GB" sz="2400" b="0" i="0" u="none" strike="noStrike" kern="1200" cap="none" spc="0" normalizeH="0" baseline="0" noProof="0" dirty="0" err="1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0723" y="3084565"/>
            <a:ext cx="2405679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0722" y="3634570"/>
            <a:ext cx="240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Personnel costs</a:t>
            </a:r>
            <a:endParaRPr kumimoji="0" lang="en-GB" sz="2400" b="0" i="0" u="none" strike="noStrike" kern="1200" cap="none" spc="0" normalizeH="0" baseline="0" noProof="0" dirty="0" err="1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qual 10"/>
          <p:cNvSpPr/>
          <p:nvPr/>
        </p:nvSpPr>
        <p:spPr>
          <a:xfrm>
            <a:off x="3448042" y="3622455"/>
            <a:ext cx="613898" cy="6107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65" y="0"/>
            <a:ext cx="1536635" cy="16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7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Daily rate </a:t>
            </a:r>
            <a:r>
              <a:rPr lang="fr-BE" dirty="0" err="1">
                <a:solidFill>
                  <a:srgbClr val="931680"/>
                </a:solidFill>
              </a:rPr>
              <a:t>calculation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14034" y="3103558"/>
            <a:ext cx="946907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actual annual personnel costs for the person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                              215* 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4974522" y="3532472"/>
            <a:ext cx="5295634" cy="22908"/>
          </a:xfrm>
          <a:prstGeom prst="lin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Equal 20"/>
          <p:cNvSpPr/>
          <p:nvPr/>
        </p:nvSpPr>
        <p:spPr>
          <a:xfrm>
            <a:off x="4192609" y="3240039"/>
            <a:ext cx="613898" cy="6107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55871" y="2805175"/>
            <a:ext cx="2405679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55872" y="3294673"/>
            <a:ext cx="240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Daily rate</a:t>
            </a:r>
            <a:endParaRPr kumimoji="0" lang="en-GB" sz="2400" b="0" i="0" u="none" strike="noStrike" kern="1200" cap="none" spc="0" normalizeH="0" baseline="0" noProof="0" dirty="0" err="1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Disclaimer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Information not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legally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binding</a:t>
            </a: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BDD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7458" y="5668763"/>
            <a:ext cx="10515600" cy="5058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*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For Horizon Europe: Still possible to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deduct actual working days spent on parental leave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from the fixed number of 215 days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65" y="0"/>
            <a:ext cx="1536635" cy="16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3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22" y="2139590"/>
            <a:ext cx="10905699" cy="3881904"/>
          </a:xfrm>
        </p:spPr>
        <p:txBody>
          <a:bodyPr/>
          <a:lstStyle/>
          <a:p>
            <a:pPr algn="just">
              <a:buClr>
                <a:srgbClr val="931680"/>
              </a:buClr>
            </a:pPr>
            <a:r>
              <a:rPr lang="en-GB" sz="1800" b="1" dirty="0">
                <a:solidFill>
                  <a:srgbClr val="931680"/>
                </a:solidFill>
              </a:rPr>
              <a:t>per calendar year </a:t>
            </a:r>
            <a:r>
              <a:rPr lang="en-GB" sz="1800" dirty="0"/>
              <a:t>(from January to December) </a:t>
            </a:r>
          </a:p>
          <a:p>
            <a:pPr algn="just">
              <a:buClr>
                <a:srgbClr val="931680"/>
              </a:buClr>
            </a:pPr>
            <a:r>
              <a:rPr lang="en-GB" sz="1800" dirty="0"/>
              <a:t>except for the months running from the end of the last calendar year until the end of the reporting period. For those months, you must calculate </a:t>
            </a:r>
            <a:r>
              <a:rPr lang="en-GB" sz="1800" b="1" dirty="0">
                <a:solidFill>
                  <a:srgbClr val="931680"/>
                </a:solidFill>
              </a:rPr>
              <a:t>a separate partial daily rate as follows</a:t>
            </a:r>
            <a:r>
              <a:rPr lang="en-GB" sz="1800" dirty="0"/>
              <a:t>:</a:t>
            </a:r>
          </a:p>
          <a:p>
            <a:pPr marL="457200" lvl="1" indent="0" algn="just">
              <a:buNone/>
            </a:pPr>
            <a:r>
              <a:rPr lang="en-GB" sz="1800" i="1" dirty="0"/>
              <a:t>{actual </a:t>
            </a:r>
            <a:r>
              <a:rPr lang="en-GB" sz="1800" b="1" i="1" dirty="0">
                <a:solidFill>
                  <a:srgbClr val="931680"/>
                </a:solidFill>
              </a:rPr>
              <a:t>personnel costs</a:t>
            </a:r>
            <a:r>
              <a:rPr lang="en-GB" sz="1800" i="1" dirty="0">
                <a:solidFill>
                  <a:srgbClr val="931680"/>
                </a:solidFill>
              </a:rPr>
              <a:t> </a:t>
            </a:r>
            <a:r>
              <a:rPr lang="en-GB" sz="1800" i="1" dirty="0"/>
              <a:t>of the person incurred over those months </a:t>
            </a:r>
          </a:p>
          <a:p>
            <a:pPr marL="457200" lvl="1" indent="0" algn="just">
              <a:buNone/>
            </a:pPr>
            <a:r>
              <a:rPr lang="en-GB" sz="1800" i="1" dirty="0"/>
              <a:t>divided by</a:t>
            </a:r>
          </a:p>
          <a:p>
            <a:pPr marL="457200" lvl="1" indent="0" algn="just">
              <a:buNone/>
            </a:pPr>
            <a:r>
              <a:rPr lang="en-GB" sz="1800" i="1" dirty="0"/>
              <a:t>{215 / 12 (months) x number of months from the January until the end of the reporting period}}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Daily rate </a:t>
            </a:r>
            <a:r>
              <a:rPr lang="fr-BE" dirty="0" err="1">
                <a:solidFill>
                  <a:srgbClr val="931680"/>
                </a:solidFill>
              </a:rPr>
              <a:t>calculation</a:t>
            </a:r>
            <a:r>
              <a:rPr lang="fr-BE" dirty="0">
                <a:solidFill>
                  <a:srgbClr val="931680"/>
                </a:solidFill>
              </a:rPr>
              <a:t> 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7349" y="1399716"/>
            <a:ext cx="15525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</a:t>
            </a:r>
            <a:r>
              <a:rPr kumimoji="0" lang="fr-BE" sz="2200" b="1" i="0" u="sng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GB" sz="2200" b="1" i="0" u="sng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513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844" y="367357"/>
            <a:ext cx="10515600" cy="782357"/>
          </a:xfrm>
        </p:spPr>
        <p:txBody>
          <a:bodyPr/>
          <a:lstStyle/>
          <a:p>
            <a:r>
              <a:rPr lang="fr-BE" sz="2800" i="1" dirty="0" err="1">
                <a:solidFill>
                  <a:srgbClr val="931680"/>
                </a:solidFill>
                <a:latin typeface="+mn-lt"/>
                <a:ea typeface="+mn-ea"/>
                <a:cs typeface="+mn-cs"/>
              </a:rPr>
              <a:t>Example</a:t>
            </a:r>
            <a:endParaRPr lang="en-GB" sz="2800" i="1" dirty="0">
              <a:solidFill>
                <a:srgbClr val="93168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4844" y="1317357"/>
            <a:ext cx="11415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Costs for Researcher Y in reporting period 1. Reporting period 1 runs from 1/09/2021 until 31/03/2023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179292" y="539020"/>
          <a:ext cx="8465221" cy="655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flipV="1">
            <a:off x="1711557" y="3435322"/>
            <a:ext cx="2003793" cy="3657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637638" y="3387197"/>
            <a:ext cx="2003793" cy="3657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7506789" y="3396127"/>
            <a:ext cx="2003793" cy="3657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Plus 1"/>
          <p:cNvSpPr/>
          <p:nvPr/>
        </p:nvSpPr>
        <p:spPr>
          <a:xfrm>
            <a:off x="3792355" y="4629750"/>
            <a:ext cx="356133" cy="394637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Plus 14"/>
          <p:cNvSpPr/>
          <p:nvPr/>
        </p:nvSpPr>
        <p:spPr>
          <a:xfrm>
            <a:off x="6651059" y="4639378"/>
            <a:ext cx="356133" cy="385009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qual 4"/>
          <p:cNvSpPr/>
          <p:nvPr/>
        </p:nvSpPr>
        <p:spPr>
          <a:xfrm>
            <a:off x="9865895" y="3165814"/>
            <a:ext cx="481263" cy="626540"/>
          </a:xfrm>
          <a:prstGeom prst="mathEqua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24160" y="3041583"/>
            <a:ext cx="1347537" cy="84702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Personnel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Costs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RP1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758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Days </a:t>
            </a:r>
            <a:r>
              <a:rPr lang="fr-BE" dirty="0" err="1">
                <a:solidFill>
                  <a:srgbClr val="931680"/>
                </a:solidFill>
              </a:rPr>
              <a:t>worked</a:t>
            </a:r>
            <a:r>
              <a:rPr lang="fr-BE" dirty="0">
                <a:solidFill>
                  <a:srgbClr val="931680"/>
                </a:solidFill>
              </a:rPr>
              <a:t> – record </a:t>
            </a:r>
            <a:r>
              <a:rPr lang="fr-BE" dirty="0" err="1">
                <a:solidFill>
                  <a:srgbClr val="931680"/>
                </a:solidFill>
              </a:rPr>
              <a:t>keeping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7478" y="3103706"/>
            <a:ext cx="2778838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474" y="3579957"/>
            <a:ext cx="277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Days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worked</a:t>
            </a:r>
            <a:endParaRPr kumimoji="0" lang="en-GB" sz="2400" b="0" i="0" u="none" strike="noStrike" kern="1200" cap="none" spc="0" normalizeH="0" baseline="0" noProof="0" dirty="0" err="1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3673469" y="3406528"/>
            <a:ext cx="1251284" cy="80852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1906" y="2367363"/>
            <a:ext cx="6096000" cy="2927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931680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reliable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records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(i.e. time-sheets) either on paper or in a computer-based time recording system.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931680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93115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  <a:p>
            <a:pPr marL="621665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rgbClr val="931680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monthly declaration on days spent for the action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(template under development).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Disclaimer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Information not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legally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binding</a:t>
            </a: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BDD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65" y="0"/>
            <a:ext cx="1536635" cy="16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3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9288" y="1078942"/>
            <a:ext cx="11568661" cy="720000"/>
          </a:xfrm>
        </p:spPr>
        <p:txBody>
          <a:bodyPr/>
          <a:lstStyle/>
          <a:p>
            <a:pPr marL="0" indent="0"/>
            <a:r>
              <a:rPr lang="de-DE" sz="3600" b="1" dirty="0" err="1">
                <a:solidFill>
                  <a:srgbClr val="931680"/>
                </a:solidFill>
              </a:rPr>
              <a:t>Eligibility</a:t>
            </a:r>
            <a:r>
              <a:rPr lang="de-DE" sz="3600" b="1" dirty="0">
                <a:solidFill>
                  <a:srgbClr val="931680"/>
                </a:solidFill>
              </a:rPr>
              <a:t> </a:t>
            </a:r>
            <a:r>
              <a:rPr lang="de-DE" sz="3600" b="1" dirty="0" err="1">
                <a:solidFill>
                  <a:srgbClr val="931680"/>
                </a:solidFill>
              </a:rPr>
              <a:t>for</a:t>
            </a:r>
            <a:r>
              <a:rPr lang="de-DE" sz="3600" b="1" dirty="0">
                <a:solidFill>
                  <a:srgbClr val="931680"/>
                </a:solidFill>
              </a:rPr>
              <a:t> Funding – General Rules</a:t>
            </a:r>
            <a:endParaRPr lang="en-GB" sz="3600" b="1" dirty="0">
              <a:solidFill>
                <a:srgbClr val="931680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815414" y="2205260"/>
            <a:ext cx="9121013" cy="3455988"/>
          </a:xfrm>
        </p:spPr>
        <p:txBody>
          <a:bodyPr/>
          <a:lstStyle/>
          <a:p>
            <a:pPr marL="0" lvl="0" indent="0" defTabSz="449263" eaLnBrk="1" hangingPunct="1">
              <a:spcBef>
                <a:spcPct val="0"/>
              </a:spcBef>
              <a:spcAft>
                <a:spcPct val="0"/>
              </a:spcAft>
              <a:buClr>
                <a:srgbClr val="578DA3"/>
              </a:buClr>
              <a:buSzTx/>
              <a:buNone/>
            </a:pPr>
            <a:r>
              <a:rPr lang="en-GB" altLang="en-US" sz="1800" b="1" kern="1200" dirty="0">
                <a:solidFill>
                  <a:srgbClr val="578DA3"/>
                </a:solidFill>
                <a:latin typeface="Verdana" pitchFamily="34" charset="0"/>
              </a:rPr>
              <a:t>Eligible for funding are legal entities established in: 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97A9"/>
              </a:buClr>
              <a:buFont typeface="Arial" pitchFamily="34" charset="0"/>
              <a:buChar char="•"/>
            </a:pPr>
            <a:r>
              <a:rPr lang="en-CA" b="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Member States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97A9"/>
              </a:buClr>
              <a:buFont typeface="Arial" pitchFamily="34" charset="0"/>
              <a:buChar char="•"/>
            </a:pPr>
            <a:r>
              <a:rPr lang="en-CA" b="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Associated Countries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97A9"/>
              </a:buClr>
              <a:buFont typeface="Arial" pitchFamily="34" charset="0"/>
              <a:buChar char="•"/>
            </a:pPr>
            <a:r>
              <a:rPr lang="en-CA" b="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Countries listed in Annex 1 of the </a:t>
            </a:r>
            <a:r>
              <a:rPr lang="en-CA" b="0" kern="120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Work Programme (</a:t>
            </a:r>
            <a:r>
              <a:rPr lang="en-CA" b="0" kern="120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  <a:hlinkClick r:id="rId3"/>
              </a:rPr>
              <a:t>https://ec.europa.eu/info/funding-tenders/opportunities/docs/2021-2027/common/guidance/list-3rd-country-participation_horizon-euratom_en.pdf</a:t>
            </a:r>
            <a:r>
              <a:rPr lang="en-CA" b="0" kern="120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)  </a:t>
            </a:r>
            <a:r>
              <a:rPr lang="en-CA" b="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	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97A9"/>
              </a:buClr>
              <a:buNone/>
            </a:pPr>
            <a:r>
              <a:rPr lang="en-CA" b="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		</a:t>
            </a:r>
            <a:endParaRPr lang="en-CA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defTabSz="449263" eaLnBrk="1" hangingPunct="1">
              <a:spcBef>
                <a:spcPct val="0"/>
              </a:spcBef>
              <a:spcAft>
                <a:spcPct val="0"/>
              </a:spcAft>
              <a:buClr>
                <a:srgbClr val="578DA3"/>
              </a:buClr>
              <a:buSzTx/>
              <a:buNone/>
            </a:pPr>
            <a:r>
              <a:rPr lang="en-GB" altLang="en-US" sz="1800" b="1" kern="1200" dirty="0">
                <a:solidFill>
                  <a:srgbClr val="578DA3"/>
                </a:solidFill>
                <a:latin typeface="Verdana" pitchFamily="34" charset="0"/>
              </a:rPr>
              <a:t>Legal entities established in other Countries may be funded when: </a:t>
            </a:r>
            <a:r>
              <a:rPr lang="en-CA" sz="1800" kern="1200" dirty="0"/>
              <a:t> 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97A9"/>
              </a:buClr>
              <a:buFont typeface="Arial" pitchFamily="34" charset="0"/>
              <a:buChar char="•"/>
            </a:pPr>
            <a:r>
              <a:rPr lang="en-CA" b="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Agreement exists between 2 funding bodies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97A9"/>
              </a:buClr>
              <a:buFont typeface="Arial" pitchFamily="34" charset="0"/>
              <a:buChar char="•"/>
            </a:pPr>
            <a:r>
              <a:rPr lang="en-CA" b="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Provision made in the call text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97A9"/>
              </a:buClr>
              <a:buFont typeface="Arial" pitchFamily="34" charset="0"/>
              <a:buChar char="•"/>
            </a:pPr>
            <a:r>
              <a:rPr lang="en-CA" b="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Commission deems participation essential for carrying out the action</a:t>
            </a:r>
          </a:p>
          <a:p>
            <a:endParaRPr lang="de-DE" sz="1800" dirty="0"/>
          </a:p>
        </p:txBody>
      </p:sp>
      <p:pic>
        <p:nvPicPr>
          <p:cNvPr id="11" name="Picture 2" descr="hand_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336">
            <a:off x="6019177" y="5568368"/>
            <a:ext cx="1337795" cy="4843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461575" y="1703716"/>
            <a:ext cx="629888" cy="292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34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7851" y="1409094"/>
            <a:ext cx="10156297" cy="1749286"/>
          </a:xfrm>
        </p:spPr>
        <p:txBody>
          <a:bodyPr/>
          <a:lstStyle/>
          <a:p>
            <a:br>
              <a:rPr lang="en-IE" dirty="0"/>
            </a:br>
            <a:r>
              <a:rPr lang="en-IE" dirty="0"/>
              <a:t>Purchase Costs and Subcontracting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r>
              <a:rPr lang="en-IE" dirty="0"/>
              <a:t>Direct 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940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76"/>
            <a:ext cx="10944000" cy="36000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de-DE" dirty="0" err="1">
                <a:solidFill>
                  <a:srgbClr val="931680"/>
                </a:solidFill>
              </a:rPr>
              <a:t>When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are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travel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costs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eligible</a:t>
            </a:r>
            <a:r>
              <a:rPr lang="de-DE" dirty="0">
                <a:solidFill>
                  <a:srgbClr val="931680"/>
                </a:solidFill>
              </a:rPr>
              <a:t>?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0910" y="2207663"/>
            <a:ext cx="10177131" cy="3455988"/>
          </a:xfrm>
        </p:spPr>
        <p:txBody>
          <a:bodyPr/>
          <a:lstStyle/>
          <a:p>
            <a:pPr>
              <a:buClr>
                <a:srgbClr val="931680"/>
              </a:buClr>
            </a:pPr>
            <a:r>
              <a:rPr lang="en-GB" sz="2200" dirty="0"/>
              <a:t>Travel and subsistence costs for personnel and external experts are eligible if </a:t>
            </a:r>
            <a:r>
              <a:rPr lang="en-GB" sz="2200" dirty="0">
                <a:solidFill>
                  <a:schemeClr val="tx1"/>
                </a:solidFill>
              </a:rPr>
              <a:t>they fulfil the general conditions to be eligible (i.e. incurred during the action duration, necessary, linked to the action, etc.)</a:t>
            </a:r>
          </a:p>
          <a:p>
            <a:pPr>
              <a:buClr>
                <a:srgbClr val="931680"/>
              </a:buClr>
            </a:pPr>
            <a:r>
              <a:rPr lang="en-GB" sz="2200" dirty="0"/>
              <a:t>According to the usual practices on travel of the beneficiary</a:t>
            </a:r>
          </a:p>
          <a:p>
            <a:pPr>
              <a:buClr>
                <a:srgbClr val="931680"/>
              </a:buClr>
            </a:pPr>
            <a:r>
              <a:rPr lang="en-GB" sz="2200" dirty="0"/>
              <a:t>No distinction between travelling in or outside of Europe</a:t>
            </a:r>
          </a:p>
          <a:p>
            <a:pPr>
              <a:buClr>
                <a:srgbClr val="931680"/>
              </a:buClr>
            </a:pPr>
            <a:r>
              <a:rPr lang="en-GB" sz="2200" dirty="0"/>
              <a:t>Particularly expensive travels: With approval of the Project Officer</a:t>
            </a:r>
          </a:p>
          <a:p>
            <a:pPr>
              <a:buClr>
                <a:srgbClr val="931680"/>
              </a:buClr>
            </a:pPr>
            <a:endParaRPr lang="en-GB" sz="2200" dirty="0"/>
          </a:p>
        </p:txBody>
      </p:sp>
      <p:pic>
        <p:nvPicPr>
          <p:cNvPr id="7170" name="Picture 2" descr="C:\Program Files (x86)\Microsoft Office\MEDIA\CAGCAT10\j0293234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27" y="908721"/>
            <a:ext cx="2087271" cy="11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10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Equipment </a:t>
            </a:r>
            <a:r>
              <a:rPr lang="fr-BE" dirty="0" err="1">
                <a:solidFill>
                  <a:srgbClr val="931680"/>
                </a:solidFill>
              </a:rPr>
              <a:t>costs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7" name="Flowchart: Stored Data 6"/>
          <p:cNvSpPr/>
          <p:nvPr/>
        </p:nvSpPr>
        <p:spPr>
          <a:xfrm rot="10800000">
            <a:off x="365759" y="3657598"/>
            <a:ext cx="2504889" cy="924025"/>
          </a:xfrm>
          <a:prstGeom prst="flowChartOnlineStorage">
            <a:avLst/>
          </a:prstGeom>
          <a:solidFill>
            <a:srgbClr val="ADE07A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525" y="3919555"/>
            <a:ext cx="2187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Further</a:t>
            </a:r>
            <a:r>
              <a:rPr kumimoji="0" lang="fr-BE" sz="2000" b="0" i="1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clarity</a:t>
            </a:r>
            <a:endParaRPr kumimoji="0" lang="en-GB" sz="2000" b="0" i="1" u="none" strike="noStrike" kern="1200" cap="none" spc="0" normalizeH="0" baseline="0" noProof="0" dirty="0" err="1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oneTexte 2">
            <a:extLst>
              <a:ext uri="{FF2B5EF4-FFF2-40B4-BE49-F238E27FC236}">
                <a16:creationId xmlns:a16="http://schemas.microsoft.com/office/drawing/2014/main" id="{250FB342-EA24-424A-9C57-D39FE5B4D4AE}"/>
              </a:ext>
            </a:extLst>
          </p:cNvPr>
          <p:cNvSpPr txBox="1"/>
          <p:nvPr/>
        </p:nvSpPr>
        <p:spPr>
          <a:xfrm>
            <a:off x="3014249" y="1230831"/>
            <a:ext cx="907703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Depreciation costs are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by default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eligible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EE0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By exception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full costs may be eligible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20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EE0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EE0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EE0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Optional provisions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addressing the specific case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assets under construction (e.g. prototype)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their related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capitalised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 costs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full construction costs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(typically the costs of the personnel involved in the  construction of the prototype) 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full purchase costs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(typically any component, pieces of equipment bought for the prototype) 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A907"/>
              </a:buClr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A907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lowchart: Stored Data 9"/>
          <p:cNvSpPr/>
          <p:nvPr/>
        </p:nvSpPr>
        <p:spPr>
          <a:xfrm rot="10800000">
            <a:off x="365759" y="1775592"/>
            <a:ext cx="2504890" cy="852103"/>
          </a:xfrm>
          <a:prstGeom prst="flowChartOnlineStorage">
            <a:avLst/>
          </a:prstGeom>
          <a:solidFill>
            <a:srgbClr val="ADE07A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0722" y="1979753"/>
            <a:ext cx="2043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Continuity</a:t>
            </a:r>
            <a:r>
              <a:rPr kumimoji="0" lang="fr-BE" sz="1600" b="0" i="1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92805" y="519513"/>
            <a:ext cx="864000" cy="864000"/>
            <a:chOff x="1013173" y="1558376"/>
            <a:chExt cx="864000" cy="864000"/>
          </a:xfrm>
        </p:grpSpPr>
        <p:sp>
          <p:nvSpPr>
            <p:cNvPr id="13" name="Oval 12"/>
            <p:cNvSpPr/>
            <p:nvPr/>
          </p:nvSpPr>
          <p:spPr>
            <a:xfrm>
              <a:off x="1013173" y="1558376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190" y="1592611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4602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36"/>
            <a:ext cx="10944000" cy="576064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de-DE" dirty="0" err="1">
                <a:solidFill>
                  <a:srgbClr val="931680"/>
                </a:solidFill>
              </a:rPr>
              <a:t>When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are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en-GB" dirty="0">
                <a:solidFill>
                  <a:srgbClr val="931680"/>
                </a:solidFill>
              </a:rPr>
              <a:t>contracts for services, works or goods </a:t>
            </a:r>
            <a:r>
              <a:rPr lang="de-DE" dirty="0" err="1">
                <a:solidFill>
                  <a:srgbClr val="931680"/>
                </a:solidFill>
              </a:rPr>
              <a:t>eligible</a:t>
            </a:r>
            <a:r>
              <a:rPr lang="de-DE" dirty="0">
                <a:solidFill>
                  <a:srgbClr val="931680"/>
                </a:solidFill>
              </a:rPr>
              <a:t>?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9288" y="2139621"/>
            <a:ext cx="10273141" cy="3455988"/>
          </a:xfrm>
        </p:spPr>
        <p:txBody>
          <a:bodyPr/>
          <a:lstStyle/>
          <a:p>
            <a:pPr>
              <a:buClr>
                <a:srgbClr val="931680"/>
              </a:buClr>
            </a:pPr>
            <a:r>
              <a:rPr lang="en-GB" sz="2200" dirty="0">
                <a:solidFill>
                  <a:schemeClr val="tx1"/>
                </a:solidFill>
              </a:rPr>
              <a:t>These are ordinary contracts for services, works (i.e. buildings) or goods (e.g. equipment), needed to carry out the action, including the purchase of consumables and supplies.</a:t>
            </a:r>
          </a:p>
          <a:p>
            <a:pPr>
              <a:buClr>
                <a:srgbClr val="931680"/>
              </a:buClr>
            </a:pPr>
            <a:r>
              <a:rPr lang="de-DE" sz="2200" dirty="0">
                <a:solidFill>
                  <a:schemeClr val="tx1"/>
                </a:solidFill>
              </a:rPr>
              <a:t>These </a:t>
            </a:r>
            <a:r>
              <a:rPr lang="de-DE" sz="2200" dirty="0" err="1">
                <a:solidFill>
                  <a:schemeClr val="tx1"/>
                </a:solidFill>
              </a:rPr>
              <a:t>contracts</a:t>
            </a: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en-GB" sz="2200" dirty="0">
                <a:solidFill>
                  <a:schemeClr val="tx1"/>
                </a:solidFill>
              </a:rPr>
              <a:t>do not have to be indicated in the description of the action</a:t>
            </a:r>
          </a:p>
          <a:p>
            <a:pPr>
              <a:buClr>
                <a:srgbClr val="931680"/>
              </a:buClr>
            </a:pPr>
            <a:r>
              <a:rPr lang="en-GB" sz="2200" dirty="0">
                <a:solidFill>
                  <a:schemeClr val="tx1"/>
                </a:solidFill>
              </a:rPr>
              <a:t>The beneficiary must award the contracts on the basis of best value for money (or lowest price) and absence of conflict of interests</a:t>
            </a:r>
          </a:p>
          <a:p>
            <a:pPr>
              <a:buClr>
                <a:srgbClr val="931680"/>
              </a:buClr>
            </a:pPr>
            <a:r>
              <a:rPr lang="en-GB" sz="2200" dirty="0">
                <a:solidFill>
                  <a:schemeClr val="tx1"/>
                </a:solidFill>
              </a:rPr>
              <a:t>The eligible costs are the prices charged to the beneficiary by the contractors</a:t>
            </a:r>
            <a:endParaRPr lang="de-DE" sz="2200" dirty="0">
              <a:solidFill>
                <a:schemeClr val="tx1"/>
              </a:solidFill>
            </a:endParaRPr>
          </a:p>
          <a:p>
            <a:pPr>
              <a:buClr>
                <a:srgbClr val="931680"/>
              </a:buClr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657042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76"/>
            <a:ext cx="10944000" cy="36000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de-DE" dirty="0" err="1">
                <a:solidFill>
                  <a:srgbClr val="931680"/>
                </a:solidFill>
              </a:rPr>
              <a:t>When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are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subcontracting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costs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eligible</a:t>
            </a:r>
            <a:r>
              <a:rPr lang="de-DE" dirty="0">
                <a:solidFill>
                  <a:srgbClr val="931680"/>
                </a:solidFill>
              </a:rPr>
              <a:t>?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5413" y="1764016"/>
            <a:ext cx="10081120" cy="3897232"/>
          </a:xfrm>
        </p:spPr>
        <p:txBody>
          <a:bodyPr/>
          <a:lstStyle/>
          <a:p>
            <a:pPr marL="0" lvl="5" indent="0">
              <a:lnSpc>
                <a:spcPct val="150000"/>
              </a:lnSpc>
              <a:spcAft>
                <a:spcPts val="600"/>
              </a:spcAft>
              <a:buClr>
                <a:srgbClr val="578DA3"/>
              </a:buClr>
              <a:buSzPct val="120000"/>
              <a:buNone/>
            </a:pPr>
            <a:r>
              <a:rPr lang="en-GB" sz="2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Subcontractors</a:t>
            </a:r>
          </a:p>
          <a:p>
            <a:pPr marL="504000" lvl="6" indent="-342900">
              <a:lnSpc>
                <a:spcPct val="150000"/>
              </a:lnSpc>
              <a:spcAft>
                <a:spcPts val="600"/>
              </a:spcAft>
              <a:buClr>
                <a:srgbClr val="93168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If necessary for the implementation of the action</a:t>
            </a:r>
          </a:p>
          <a:p>
            <a:pPr marL="504000" lvl="6" indent="-342900">
              <a:lnSpc>
                <a:spcPct val="150000"/>
              </a:lnSpc>
              <a:spcAft>
                <a:spcPts val="600"/>
              </a:spcAft>
              <a:buClr>
                <a:srgbClr val="93168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They carry out action tasks for the beneficiary</a:t>
            </a:r>
          </a:p>
          <a:p>
            <a:pPr marL="504000" lvl="6" indent="-342900">
              <a:lnSpc>
                <a:spcPct val="150000"/>
              </a:lnSpc>
              <a:spcAft>
                <a:spcPts val="600"/>
              </a:spcAft>
              <a:buClr>
                <a:srgbClr val="93168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Selected based either on </a:t>
            </a:r>
            <a:r>
              <a:rPr lang="en-US" sz="22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best value for money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or on the </a:t>
            </a:r>
            <a:r>
              <a:rPr lang="en-US" sz="22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lowest price</a:t>
            </a:r>
          </a:p>
          <a:p>
            <a:pPr marL="504000" lvl="6" indent="-342900">
              <a:lnSpc>
                <a:spcPct val="150000"/>
              </a:lnSpc>
              <a:spcAft>
                <a:spcPts val="600"/>
              </a:spcAft>
              <a:buClr>
                <a:srgbClr val="93168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Issue invoices including profit, charge market prices</a:t>
            </a:r>
          </a:p>
          <a:p>
            <a:pPr marL="161100" lvl="6" indent="0">
              <a:spcAft>
                <a:spcPts val="600"/>
              </a:spcAft>
              <a:buClr>
                <a:srgbClr val="578DA3"/>
              </a:buClr>
              <a:buSzPct val="120000"/>
              <a:buNone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 tasks to be implemented and the estimated cost for each subcontract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must be indicated in the proposal</a:t>
            </a:r>
          </a:p>
          <a:p>
            <a:pPr marL="323025" indent="0">
              <a:lnSpc>
                <a:spcPct val="150000"/>
              </a:lnSpc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44626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br>
              <a:rPr lang="en-IE" dirty="0"/>
            </a:br>
            <a:r>
              <a:rPr lang="en-IE" sz="4800" dirty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r>
              <a:rPr lang="en-IE" dirty="0"/>
              <a:t>indirect 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854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0711" y="185609"/>
            <a:ext cx="10515600" cy="782357"/>
          </a:xfrm>
        </p:spPr>
        <p:txBody>
          <a:bodyPr/>
          <a:lstStyle/>
          <a:p>
            <a:r>
              <a:rPr lang="da-DK" dirty="0" err="1">
                <a:solidFill>
                  <a:srgbClr val="931680"/>
                </a:solidFill>
              </a:rPr>
              <a:t>Indirect</a:t>
            </a:r>
            <a:r>
              <a:rPr lang="da-DK" dirty="0">
                <a:solidFill>
                  <a:srgbClr val="931680"/>
                </a:solidFill>
              </a:rPr>
              <a:t> </a:t>
            </a:r>
            <a:r>
              <a:rPr lang="da-DK" dirty="0" err="1">
                <a:solidFill>
                  <a:srgbClr val="931680"/>
                </a:solidFill>
              </a:rPr>
              <a:t>costs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10" name="Flowchart: Stored Data 9"/>
          <p:cNvSpPr/>
          <p:nvPr/>
        </p:nvSpPr>
        <p:spPr>
          <a:xfrm rot="10800000">
            <a:off x="210087" y="5036659"/>
            <a:ext cx="936104" cy="360040"/>
          </a:xfrm>
          <a:prstGeom prst="flowChartOnlineStorage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008" y="5037233"/>
            <a:ext cx="101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1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</a:t>
            </a:r>
            <a:endParaRPr kumimoji="0" lang="en-GB" sz="1800" b="0" i="1" u="none" strike="noStrike" kern="1200" cap="none" spc="0" normalizeH="0" baseline="0" noProof="0" dirty="0" err="1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07" y="2155593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What?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0"/>
            <a:ext cx="1219200" cy="1337883"/>
          </a:xfrm>
          <a:prstGeom prst="rect">
            <a:avLst/>
          </a:prstGeom>
        </p:spPr>
      </p:pic>
      <p:sp>
        <p:nvSpPr>
          <p:cNvPr id="13" name="Flowchart: Stored Data 12"/>
          <p:cNvSpPr/>
          <p:nvPr/>
        </p:nvSpPr>
        <p:spPr>
          <a:xfrm rot="10800000">
            <a:off x="210087" y="3387369"/>
            <a:ext cx="996587" cy="355961"/>
          </a:xfrm>
          <a:prstGeom prst="flowChartOnlineStorage">
            <a:avLst/>
          </a:prstGeom>
          <a:solidFill>
            <a:srgbClr val="ADE07A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773" y="3411460"/>
            <a:ext cx="101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continuity</a:t>
            </a:r>
            <a:endParaRPr kumimoji="0" lang="en-GB" sz="1400" b="0" i="1" u="none" strike="noStrike" kern="1200" cap="none" spc="0" normalizeH="0" baseline="0" noProof="0" dirty="0" err="1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0697" y="2111612"/>
            <a:ext cx="1097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Costs that are only indirectly linked to the action implementation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(Art. 6(1) General eligibility conditions of the Horizon Europe MGA)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0697" y="3293322"/>
            <a:ext cx="1060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Flat-rate of 25% of the eligible direct costs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except subcontracting costs, financial support to third parties and exempted specific cost categories, if any.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(Art. 6(2)(E) Indirect costs of the Horizon Europe MGA)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0711" y="4999197"/>
            <a:ext cx="1089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Possibility to accept actual indirect costs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allocated via beneficiary’s usual key drivers in the unit cost calculation for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internally invoiced goods and services</a:t>
            </a:r>
          </a:p>
        </p:txBody>
      </p:sp>
    </p:spTree>
    <p:extLst>
      <p:ext uri="{BB962C8B-B14F-4D97-AF65-F5344CB8AC3E}">
        <p14:creationId xmlns:p14="http://schemas.microsoft.com/office/powerpoint/2010/main" val="1087713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br>
              <a:rPr lang="en-IE" dirty="0"/>
            </a:br>
            <a:r>
              <a:rPr lang="en-IE" sz="4800" dirty="0"/>
              <a:t>in Horizon Europe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r>
              <a:rPr lang="en-IE" dirty="0"/>
              <a:t>Lump sum Funding /grants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216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the EC use lump sum funding?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1379577"/>
            <a:ext cx="1029286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Reducing the financial error rate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Following the ECA annual reports 2019 and 2020, there is wide agreement that the error rate in the R&amp;I Framework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must be reduced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Lump sums are a key measure to achieve this in Horizon Europe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Significant simplification potential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Funding based on reimbursement of real costs remains complex and error-prone. Little scope for further simplification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I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Lump sums remove the obligation to report actual costs and resources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Easier to use for beneficiaries with limited experience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 on content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 less on financial management and more on content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25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lump sum proposal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0" y="1422489"/>
            <a:ext cx="10515600" cy="4960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write a lump sum proposal, you: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the standard Horizon Europe application form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 the objectives and methodology of your project and address the expected outcomes and impacts as in any Horizon Europe proposal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in detail the activities covered by each work package.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define and justify the lump sum, you need to provide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detailed budget table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cost estimations.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detailed budget table is an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Excel file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I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must download it from the online submission system, fill it and submit it as an annex to the Part B of your application form.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73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76"/>
            <a:ext cx="10944000" cy="36000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GB" sz="3600" b="1" dirty="0">
                <a:solidFill>
                  <a:srgbClr val="931680"/>
                </a:solidFill>
              </a:rPr>
              <a:t>What funding rate applies?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5413" y="2852936"/>
            <a:ext cx="7440203" cy="4104456"/>
          </a:xfrm>
        </p:spPr>
        <p:txBody>
          <a:bodyPr/>
          <a:lstStyle/>
          <a:p>
            <a:pPr marL="457200" lvl="1" indent="-457200">
              <a:buClr>
                <a:srgbClr val="2697A9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Actual costs</a:t>
            </a:r>
            <a:r>
              <a:rPr lang="en-US" sz="2000" b="0" dirty="0">
                <a:solidFill>
                  <a:schemeClr val="tx1"/>
                </a:solidFill>
              </a:rPr>
              <a:t>, directly linked to the implementation of the action</a:t>
            </a:r>
          </a:p>
          <a:p>
            <a:pPr marL="457200" lvl="1" indent="-457200">
              <a:buClr>
                <a:srgbClr val="2697A9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Flat-rate</a:t>
            </a:r>
            <a:r>
              <a:rPr lang="en-US" sz="2000" b="0" dirty="0">
                <a:solidFill>
                  <a:schemeClr val="tx1"/>
                </a:solidFill>
              </a:rPr>
              <a:t> for indirect costs/overhead costs</a:t>
            </a:r>
          </a:p>
          <a:p>
            <a:pPr marL="0" lvl="1" indent="0">
              <a:lnSpc>
                <a:spcPct val="150000"/>
              </a:lnSpc>
              <a:buClr>
                <a:srgbClr val="2697A9"/>
              </a:buClr>
              <a:buNone/>
            </a:pPr>
            <a:endParaRPr lang="de-DE" sz="800" dirty="0">
              <a:solidFill>
                <a:schemeClr val="tx1"/>
              </a:solidFill>
            </a:endParaRPr>
          </a:p>
          <a:p>
            <a:pPr marL="0" lvl="1" indent="0">
              <a:lnSpc>
                <a:spcPct val="150000"/>
              </a:lnSpc>
              <a:buClr>
                <a:srgbClr val="2697A9"/>
              </a:buClr>
              <a:buNone/>
            </a:pPr>
            <a:r>
              <a:rPr lang="de-DE" sz="2000" dirty="0">
                <a:solidFill>
                  <a:schemeClr val="tx1"/>
                </a:solidFill>
              </a:rPr>
              <a:t>Marie </a:t>
            </a:r>
            <a:r>
              <a:rPr lang="de-DE" sz="2000" dirty="0" err="1">
                <a:solidFill>
                  <a:schemeClr val="tx1"/>
                </a:solidFill>
              </a:rPr>
              <a:t>Skłodowska</a:t>
            </a:r>
            <a:r>
              <a:rPr lang="de-DE" sz="2000" dirty="0">
                <a:solidFill>
                  <a:schemeClr val="tx1"/>
                </a:solidFill>
              </a:rPr>
              <a:t> Curie Actions</a:t>
            </a:r>
          </a:p>
          <a:p>
            <a:pPr marL="457200" lvl="1" indent="-457200">
              <a:lnSpc>
                <a:spcPct val="150000"/>
              </a:lnSpc>
              <a:buClr>
                <a:srgbClr val="2697A9"/>
              </a:buClr>
              <a:buFont typeface="+mj-lt"/>
              <a:buAutoNum type="arabicPeriod" startAt="3"/>
            </a:pPr>
            <a:r>
              <a:rPr lang="en-US" sz="2000" b="0" dirty="0">
                <a:solidFill>
                  <a:schemeClr val="tx1"/>
                </a:solidFill>
              </a:rPr>
              <a:t>Fixed </a:t>
            </a:r>
            <a:r>
              <a:rPr lang="en-US" sz="2000" dirty="0">
                <a:solidFill>
                  <a:schemeClr val="tx1"/>
                </a:solidFill>
              </a:rPr>
              <a:t>Unit cost </a:t>
            </a:r>
            <a:r>
              <a:rPr lang="en-US" sz="2000" b="0" dirty="0">
                <a:solidFill>
                  <a:schemeClr val="tx1"/>
                </a:solidFill>
              </a:rPr>
              <a:t>rates cover researcher costs and institutional costs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815413" y="2124056"/>
            <a:ext cx="8304299" cy="51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78DA3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100%  (RIA, CSA, ERC) or 70 % (IA) funding rate for</a:t>
            </a:r>
          </a:p>
        </p:txBody>
      </p:sp>
      <p:pic>
        <p:nvPicPr>
          <p:cNvPr id="2052" name="Picture 4" descr="C:\Users\admin\AppData\Local\Microsoft\Windows\INetCache\IE\1YJHOIF9\1200px-Euro_symbol.svg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926" y="2852936"/>
            <a:ext cx="305821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15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lump sum proposal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0" y="1368076"/>
            <a:ext cx="10515600" cy="4960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this detailed budget table, you provide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0F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 estimations for each cost category 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beneficiary (and affiliated entity if any) and per work package.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cost estimations must be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F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approximation of your actual costs.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They: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subject to the same eligibility rules as in actual costs grants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must be in line with your normal practices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must be reasonable / non-excessive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must be in line with and necessary for your proposed activities.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cost estimations are used to generate in the detailed budget table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F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breakdown of lump sum shares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work package and per participant.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Details and instructions on how to fill in the lump sum detailed budget table are provided in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Funding &amp; Tenders portal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 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12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allocation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0" y="1213338"/>
            <a:ext cx="10515600" cy="4036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Budget allocation (annex 2 to the grant agreement) 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le 5" descr="The budget table in a lump sum grant presents the split of the total lump sum (maximum grant amount) per work package and per beneficiary.&#10;&#10;One share of the lump sum is allocated to each beneficary for each work packages they are involved in. " title="Budget allocation"/>
          <p:cNvGraphicFramePr>
            <a:graphicFrameLocks noGrp="1"/>
          </p:cNvGraphicFramePr>
          <p:nvPr/>
        </p:nvGraphicFramePr>
        <p:xfrm>
          <a:off x="838200" y="1883672"/>
          <a:ext cx="8229059" cy="1500654"/>
        </p:xfrm>
        <a:graphic>
          <a:graphicData uri="http://schemas.openxmlformats.org/drawingml/2006/table">
            <a:tbl>
              <a:tblPr/>
              <a:tblGrid>
                <a:gridCol w="104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23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01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WP1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WP2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WP3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WP4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WP5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WP6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WP7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WP8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Beneficiary A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1.150.000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Beneficiary B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900.000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Beneficiary C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Beneficiary D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109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3.000.000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6" name="Group 15" descr="null" title="null"/>
          <p:cNvGrpSpPr/>
          <p:nvPr/>
        </p:nvGrpSpPr>
        <p:grpSpPr>
          <a:xfrm>
            <a:off x="1155792" y="3367511"/>
            <a:ext cx="4362622" cy="1191372"/>
            <a:chOff x="882204" y="5131406"/>
            <a:chExt cx="5040560" cy="1393243"/>
          </a:xfrm>
        </p:grpSpPr>
        <p:sp>
          <p:nvSpPr>
            <p:cNvPr id="17" name="Left Bracket 16"/>
            <p:cNvSpPr/>
            <p:nvPr/>
          </p:nvSpPr>
          <p:spPr bwMode="auto">
            <a:xfrm rot="16200000">
              <a:off x="2214352" y="4807370"/>
              <a:ext cx="144016" cy="792088"/>
            </a:xfrm>
            <a:prstGeom prst="leftBracke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78191" tIns="39095" rIns="78191" bIns="39095" numCol="1" rtlCol="0" anchor="ctr" anchorCtr="0" compatLnSpc="1">
              <a:prstTxWarp prst="textNoShape">
                <a:avLst/>
              </a:prstTxWarp>
            </a:bodyPr>
            <a:lstStyle/>
            <a:p>
              <a:pPr marL="2715" marR="0" lvl="0" indent="0" algn="l" defTabSz="7819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499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8" name="Left Bracket 17"/>
            <p:cNvSpPr/>
            <p:nvPr/>
          </p:nvSpPr>
          <p:spPr bwMode="auto">
            <a:xfrm rot="16200000">
              <a:off x="3137254" y="4814636"/>
              <a:ext cx="144016" cy="792088"/>
            </a:xfrm>
            <a:prstGeom prst="leftBracke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78191" tIns="39095" rIns="78191" bIns="39095" numCol="1" rtlCol="0" anchor="ctr" anchorCtr="0" compatLnSpc="1">
              <a:prstTxWarp prst="textNoShape">
                <a:avLst/>
              </a:prstTxWarp>
            </a:bodyPr>
            <a:lstStyle/>
            <a:p>
              <a:pPr marL="2715" marR="0" lvl="0" indent="0" algn="l" defTabSz="7819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499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9" name="Left Bracket 18"/>
            <p:cNvSpPr/>
            <p:nvPr/>
          </p:nvSpPr>
          <p:spPr bwMode="auto">
            <a:xfrm rot="16200000">
              <a:off x="4032145" y="4807371"/>
              <a:ext cx="144016" cy="792088"/>
            </a:xfrm>
            <a:prstGeom prst="leftBracke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78191" tIns="39095" rIns="78191" bIns="39095" numCol="1" rtlCol="0" anchor="ctr" anchorCtr="0" compatLnSpc="1">
              <a:prstTxWarp prst="textNoShape">
                <a:avLst/>
              </a:prstTxWarp>
            </a:bodyPr>
            <a:lstStyle/>
            <a:p>
              <a:pPr marL="2715" marR="0" lvl="0" indent="0" algn="l" defTabSz="7819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499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82204" y="6139676"/>
              <a:ext cx="5040560" cy="38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39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Shares of the lump sum per WP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1626781" y="6139676"/>
              <a:ext cx="3795012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873133" y="3805469"/>
            <a:ext cx="1832778" cy="103977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39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Lump sum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39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=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39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Maximum grant amount</a:t>
            </a:r>
          </a:p>
        </p:txBody>
      </p:sp>
      <p:sp>
        <p:nvSpPr>
          <p:cNvPr id="28" name="Left Bracket 27" descr="null" title="null"/>
          <p:cNvSpPr/>
          <p:nvPr/>
        </p:nvSpPr>
        <p:spPr bwMode="auto">
          <a:xfrm rot="16200000">
            <a:off x="4656407" y="3081085"/>
            <a:ext cx="123149" cy="677320"/>
          </a:xfrm>
          <a:prstGeom prst="leftBracket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78191" tIns="39095" rIns="78191" bIns="39095" numCol="1" rtlCol="0" anchor="ctr" anchorCtr="0" compatLnSpc="1">
            <a:prstTxWarp prst="textNoShape">
              <a:avLst/>
            </a:prstTxWarp>
          </a:bodyPr>
          <a:lstStyle/>
          <a:p>
            <a:pPr marL="2715" marR="0" lvl="0" indent="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6499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33" name="Straight Connector 32" descr="null" title="null"/>
          <p:cNvCxnSpPr/>
          <p:nvPr/>
        </p:nvCxnSpPr>
        <p:spPr>
          <a:xfrm>
            <a:off x="9184097" y="2304290"/>
            <a:ext cx="658340" cy="2542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 descr="null" title="null"/>
          <p:cNvCxnSpPr/>
          <p:nvPr/>
        </p:nvCxnSpPr>
        <p:spPr>
          <a:xfrm flipH="1" flipV="1">
            <a:off x="9189125" y="2502848"/>
            <a:ext cx="653312" cy="6269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 descr="null" title="null"/>
          <p:cNvCxnSpPr/>
          <p:nvPr/>
        </p:nvCxnSpPr>
        <p:spPr>
          <a:xfrm flipH="1">
            <a:off x="9193426" y="2578491"/>
            <a:ext cx="649011" cy="1924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 descr="null" title="null"/>
          <p:cNvCxnSpPr>
            <a:endCxn id="57" idx="1"/>
          </p:cNvCxnSpPr>
          <p:nvPr/>
        </p:nvCxnSpPr>
        <p:spPr>
          <a:xfrm flipH="1">
            <a:off x="9189125" y="2565547"/>
            <a:ext cx="680130" cy="4268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 descr="null" title="null"/>
          <p:cNvCxnSpPr>
            <a:stCxn id="17" idx="1"/>
            <a:endCxn id="21" idx="0"/>
          </p:cNvCxnSpPr>
          <p:nvPr/>
        </p:nvCxnSpPr>
        <p:spPr>
          <a:xfrm>
            <a:off x="2371094" y="3490660"/>
            <a:ext cx="966009" cy="7390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 descr="null" title="null"/>
          <p:cNvCxnSpPr>
            <a:stCxn id="18" idx="1"/>
            <a:endCxn id="21" idx="0"/>
          </p:cNvCxnSpPr>
          <p:nvPr/>
        </p:nvCxnSpPr>
        <p:spPr>
          <a:xfrm>
            <a:off x="3169869" y="3496873"/>
            <a:ext cx="167234" cy="7328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 descr="null" title="null"/>
          <p:cNvCxnSpPr>
            <a:stCxn id="19" idx="1"/>
            <a:endCxn id="21" idx="0"/>
          </p:cNvCxnSpPr>
          <p:nvPr/>
        </p:nvCxnSpPr>
        <p:spPr>
          <a:xfrm flipH="1">
            <a:off x="3337103" y="3490661"/>
            <a:ext cx="607297" cy="7390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 descr="null" title="null"/>
          <p:cNvCxnSpPr>
            <a:stCxn id="28" idx="1"/>
          </p:cNvCxnSpPr>
          <p:nvPr/>
        </p:nvCxnSpPr>
        <p:spPr>
          <a:xfrm flipH="1">
            <a:off x="3340272" y="3481320"/>
            <a:ext cx="1377710" cy="74836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Left Bracket 53" descr="null" title="null"/>
          <p:cNvSpPr/>
          <p:nvPr/>
        </p:nvSpPr>
        <p:spPr bwMode="auto">
          <a:xfrm flipH="1">
            <a:off x="9100123" y="2205105"/>
            <a:ext cx="83973" cy="184311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8191" tIns="39095" rIns="78191" bIns="39095" numCol="1" rtlCol="0" anchor="ctr" anchorCtr="0" compatLnSpc="1">
            <a:prstTxWarp prst="textNoShape">
              <a:avLst/>
            </a:prstTxWarp>
          </a:bodyPr>
          <a:lstStyle/>
          <a:p>
            <a:pPr marL="2715" marR="0" lvl="0" indent="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6499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5" name="Left Bracket 54" descr="null" title="null"/>
          <p:cNvSpPr/>
          <p:nvPr/>
        </p:nvSpPr>
        <p:spPr bwMode="auto">
          <a:xfrm flipH="1">
            <a:off x="9100123" y="2422010"/>
            <a:ext cx="83973" cy="184311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8191" tIns="39095" rIns="78191" bIns="39095" numCol="1" rtlCol="0" anchor="ctr" anchorCtr="0" compatLnSpc="1">
            <a:prstTxWarp prst="textNoShape">
              <a:avLst/>
            </a:prstTxWarp>
          </a:bodyPr>
          <a:lstStyle/>
          <a:p>
            <a:pPr marL="2715" marR="0" lvl="0" indent="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6499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6" name="Left Bracket 55" descr="null" title="null"/>
          <p:cNvSpPr/>
          <p:nvPr/>
        </p:nvSpPr>
        <p:spPr bwMode="auto">
          <a:xfrm flipH="1">
            <a:off x="9095822" y="2678807"/>
            <a:ext cx="83973" cy="184311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8191" tIns="39095" rIns="78191" bIns="39095" numCol="1" rtlCol="0" anchor="ctr" anchorCtr="0" compatLnSpc="1">
            <a:prstTxWarp prst="textNoShape">
              <a:avLst/>
            </a:prstTxWarp>
          </a:bodyPr>
          <a:lstStyle/>
          <a:p>
            <a:pPr marL="2715" marR="0" lvl="0" indent="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6499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7" name="Left Bracket 56" descr="null" title="null"/>
          <p:cNvSpPr/>
          <p:nvPr/>
        </p:nvSpPr>
        <p:spPr bwMode="auto">
          <a:xfrm flipH="1">
            <a:off x="9105152" y="2900287"/>
            <a:ext cx="83973" cy="184311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8191" tIns="39095" rIns="78191" bIns="39095" numCol="1" rtlCol="0" anchor="ctr" anchorCtr="0" compatLnSpc="1">
            <a:prstTxWarp prst="textNoShape">
              <a:avLst/>
            </a:prstTxWarp>
          </a:bodyPr>
          <a:lstStyle/>
          <a:p>
            <a:pPr marL="2715" marR="0" lvl="0" indent="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6499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60" name="Straight Connector 59" descr="null" title="null"/>
          <p:cNvCxnSpPr/>
          <p:nvPr/>
        </p:nvCxnSpPr>
        <p:spPr bwMode="auto">
          <a:xfrm>
            <a:off x="9860483" y="1883672"/>
            <a:ext cx="5848" cy="1532391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9923480" y="2158921"/>
            <a:ext cx="1322458" cy="103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39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Shares of the lump sum per beneficiary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790" y="5309055"/>
            <a:ext cx="8456382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can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the budget as you see fit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long as the project is implemented as agreed. The actual distribution of the lump sum is invisible to us.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Budget transfers between work packages and/or partners require an amendment if the consortium wants to reflect them in the grant agreement.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560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Ex-post controls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93716" y="1110855"/>
            <a:ext cx="9063446" cy="5342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  <a:sym typeface="Webding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ebdings"/>
              </a:rPr>
              <a:t>Checks, reviews and audits for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ebdings"/>
              </a:rPr>
              <a:t>:</a:t>
            </a:r>
          </a:p>
          <a:p>
            <a:pPr marL="1075117" marR="0" lvl="0" indent="-676021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Pct val="200000"/>
              <a:buFont typeface="Webdings" panose="05030102010509060703" pitchFamily="18" charset="2"/>
              <a:buChar char="L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ebdings"/>
              </a:rPr>
              <a:t>Proper implementation of the action (e.g. technical review)</a:t>
            </a:r>
          </a:p>
          <a:p>
            <a:pPr marL="1075117" marR="0" lvl="0" indent="-676021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Pct val="200000"/>
              <a:buFont typeface="Webdings" panose="05030102010509060703" pitchFamily="18" charset="2"/>
              <a:buChar char="L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ebdings"/>
              </a:rPr>
              <a:t>Compliance with the other non-financial obligations of the grant, e.g.</a:t>
            </a:r>
          </a:p>
          <a:p>
            <a:pPr marL="399096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200000"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ebdings"/>
              </a:rPr>
              <a:t>	 </a:t>
            </a:r>
          </a:p>
          <a:p>
            <a:pPr marL="1457924" marR="0" lvl="1" indent="-382807" algn="l" defTabSz="676021" rtl="0" eaLnBrk="1" fontAlgn="base" latinLnBrk="0" hangingPunct="1">
              <a:lnSpc>
                <a:spcPct val="100000"/>
              </a:lnSpc>
              <a:spcBef>
                <a:spcPts val="1026"/>
              </a:spcBef>
              <a:spcAft>
                <a:spcPct val="0"/>
              </a:spcAft>
              <a:buClrTx/>
              <a:buSzPct val="200000"/>
              <a:buFont typeface="Symbol" panose="05050102010706020507" pitchFamily="18" charset="2"/>
              <a:buChar char="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IPR obligations</a:t>
            </a:r>
          </a:p>
          <a:p>
            <a:pPr marL="1457924" marR="0" lvl="1" indent="-382807" algn="l" defTabSz="676021" rtl="0" eaLnBrk="1" fontAlgn="base" latinLnBrk="0" hangingPunct="1">
              <a:lnSpc>
                <a:spcPct val="100000"/>
              </a:lnSpc>
              <a:spcBef>
                <a:spcPts val="1026"/>
              </a:spcBef>
              <a:spcAft>
                <a:spcPct val="0"/>
              </a:spcAft>
              <a:buClrTx/>
              <a:buSzPct val="200000"/>
              <a:buFont typeface="Symbol" panose="05050102010706020507" pitchFamily="18" charset="2"/>
              <a:buChar char="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Ethics and integrity</a:t>
            </a:r>
          </a:p>
          <a:p>
            <a:pPr marL="1457924" marR="0" lvl="1" indent="-382807" algn="l" defTabSz="676021" rtl="0" eaLnBrk="1" fontAlgn="base" latinLnBrk="0" hangingPunct="1">
              <a:lnSpc>
                <a:spcPct val="100000"/>
              </a:lnSpc>
              <a:spcBef>
                <a:spcPts val="1026"/>
              </a:spcBef>
              <a:spcAft>
                <a:spcPct val="0"/>
              </a:spcAft>
              <a:buClrTx/>
              <a:buSzPct val="200000"/>
              <a:buFont typeface="Symbol" panose="05050102010706020507" pitchFamily="18" charset="2"/>
              <a:buChar char="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science</a:t>
            </a:r>
          </a:p>
          <a:p>
            <a:pPr marL="1457924" marR="0" lvl="1" indent="-382807" algn="l" defTabSz="676021" rtl="0" eaLnBrk="1" fontAlgn="base" latinLnBrk="0" hangingPunct="1">
              <a:lnSpc>
                <a:spcPct val="100000"/>
              </a:lnSpc>
              <a:spcBef>
                <a:spcPts val="1026"/>
              </a:spcBef>
              <a:spcAft>
                <a:spcPct val="0"/>
              </a:spcAft>
              <a:buClrTx/>
              <a:buSzPct val="200000"/>
              <a:buFont typeface="Symbol" panose="05050102010706020507" pitchFamily="18" charset="2"/>
              <a:buChar char="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Dissemination</a:t>
            </a:r>
          </a:p>
          <a:p>
            <a:pPr marL="1457924" marR="0" lvl="1" indent="-382807" algn="l" defTabSz="676021" rtl="0" eaLnBrk="1" fontAlgn="base" latinLnBrk="0" hangingPunct="1">
              <a:lnSpc>
                <a:spcPct val="100000"/>
              </a:lnSpc>
              <a:spcBef>
                <a:spcPts val="1026"/>
              </a:spcBef>
              <a:spcAft>
                <a:spcPct val="0"/>
              </a:spcAft>
              <a:buClrTx/>
              <a:buSzPct val="200000"/>
              <a:buFont typeface="Symbol" panose="05050102010706020507" pitchFamily="18" charset="2"/>
              <a:buChar char="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Etc.</a:t>
            </a:r>
          </a:p>
          <a:p>
            <a:pPr marL="399096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1" name="Group 70" descr="null" title="null"/>
          <p:cNvGrpSpPr/>
          <p:nvPr/>
        </p:nvGrpSpPr>
        <p:grpSpPr>
          <a:xfrm>
            <a:off x="1603157" y="5265010"/>
            <a:ext cx="864000" cy="864000"/>
            <a:chOff x="10070085" y="4807760"/>
            <a:chExt cx="864000" cy="864000"/>
          </a:xfrm>
        </p:grpSpPr>
        <p:sp>
          <p:nvSpPr>
            <p:cNvPr id="72" name="Oval 71"/>
            <p:cNvSpPr/>
            <p:nvPr/>
          </p:nvSpPr>
          <p:spPr>
            <a:xfrm>
              <a:off x="10070085" y="4807760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3" name="Picture 72" descr="null" title="null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4841995"/>
              <a:ext cx="795530" cy="79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821577" y="5512344"/>
            <a:ext cx="65488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financial checks, reviews and audits by EU services</a:t>
            </a:r>
          </a:p>
        </p:txBody>
      </p:sp>
    </p:spTree>
    <p:extLst>
      <p:ext uri="{BB962C8B-B14F-4D97-AF65-F5344CB8AC3E}">
        <p14:creationId xmlns:p14="http://schemas.microsoft.com/office/powerpoint/2010/main" val="71903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records</a:t>
            </a:r>
          </a:p>
        </p:txBody>
      </p:sp>
      <p:sp>
        <p:nvSpPr>
          <p:cNvPr id="5" name="Text Placeholder 2" descr="null" title="null"/>
          <p:cNvSpPr txBox="1">
            <a:spLocks/>
          </p:cNvSpPr>
          <p:nvPr/>
        </p:nvSpPr>
        <p:spPr>
          <a:xfrm>
            <a:off x="838200" y="1069955"/>
            <a:ext cx="9063446" cy="5342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Diagram 21" descr="You need to keep any document proving that the work was done as detailed in Annex 1. For example:&#10;- technical documents;&#10;- publications, prototypes, deliverables;&#10;- any document proving that the work was done as detailed in Annex 1.&#10;All these documents must be kept for all Horizon Europe grants.&#10;&#10;You don't need to keep any document probing the actual costs incurred:&#10;- time-sheets;&#10;- pay-slips or contracts&#10;- depreciation policy&#10;- invoices." title="Which records do you need to keep?"/>
          <p:cNvGraphicFramePr/>
          <p:nvPr/>
        </p:nvGraphicFramePr>
        <p:xfrm>
          <a:off x="1031500" y="1200575"/>
          <a:ext cx="8602824" cy="49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71548" y="6258262"/>
            <a:ext cx="347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Same as for all Horizon Europe grants</a:t>
            </a:r>
          </a:p>
        </p:txBody>
      </p:sp>
      <p:sp>
        <p:nvSpPr>
          <p:cNvPr id="8" name="Left Brace 7" descr="null" title="null"/>
          <p:cNvSpPr/>
          <p:nvPr/>
        </p:nvSpPr>
        <p:spPr>
          <a:xfrm rot="16200000">
            <a:off x="3141081" y="4397304"/>
            <a:ext cx="335902" cy="3238199"/>
          </a:xfrm>
          <a:prstGeom prst="leftBrace">
            <a:avLst/>
          </a:prstGeom>
          <a:ln>
            <a:solidFill>
              <a:srgbClr val="0F449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168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Resources </a:t>
            </a:r>
            <a:r>
              <a:rPr lang="en-US" dirty="0"/>
              <a:t>available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3335" y="921155"/>
            <a:ext cx="8099165" cy="851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dedicated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lump sum page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the F</a:t>
            </a:r>
            <a:r>
              <a:rPr kumimoji="0" lang="en-15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unding</a:t>
            </a:r>
            <a:r>
              <a:rPr kumimoji="0" lang="en-150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&amp;T</a:t>
            </a:r>
            <a:r>
              <a:rPr kumimoji="0" lang="en-150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enders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Portal with: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fr-BE" sz="20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null" title="null">
            <a:extLst>
              <a:ext uri="{FF2B5EF4-FFF2-40B4-BE49-F238E27FC236}">
                <a16:creationId xmlns:a16="http://schemas.microsoft.com/office/drawing/2014/main" id="{E400F48E-CF70-4CE8-A6CD-027191C43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617" y="1362838"/>
            <a:ext cx="3197028" cy="4518824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41AD657-14FE-48D9-8DD7-C309F581CABD}"/>
              </a:ext>
            </a:extLst>
          </p:cNvPr>
          <p:cNvGraphicFramePr/>
          <p:nvPr/>
        </p:nvGraphicFramePr>
        <p:xfrm>
          <a:off x="473335" y="1871176"/>
          <a:ext cx="7961085" cy="451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43636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21" y="2249922"/>
            <a:ext cx="10156297" cy="1749286"/>
          </a:xfrm>
        </p:spPr>
        <p:txBody>
          <a:bodyPr/>
          <a:lstStyle/>
          <a:p>
            <a:br>
              <a:rPr lang="en-IE" dirty="0"/>
            </a:br>
            <a:r>
              <a:rPr lang="en-IE" sz="4800" dirty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r>
              <a:rPr lang="en-IE" dirty="0"/>
              <a:t>PROJECT-BASED REMUNERATION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444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89" y="881089"/>
            <a:ext cx="972000" cy="972000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8775182" y="2071518"/>
            <a:ext cx="2996514" cy="330844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all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METHODOLOGY?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all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lower of the two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45292" y="2072079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21" y="881089"/>
            <a:ext cx="972000" cy="972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1060" y="50198"/>
            <a:ext cx="10515600" cy="564543"/>
          </a:xfrm>
        </p:spPr>
        <p:txBody>
          <a:bodyPr/>
          <a:lstStyle/>
          <a:p>
            <a:r>
              <a:rPr lang="fr-BE" dirty="0"/>
              <a:t>Project-</a:t>
            </a:r>
            <a:r>
              <a:rPr lang="fr-BE" dirty="0" err="1"/>
              <a:t>based</a:t>
            </a:r>
            <a:r>
              <a:rPr lang="fr-BE" dirty="0"/>
              <a:t> </a:t>
            </a:r>
            <a:r>
              <a:rPr lang="fr-BE" dirty="0" err="1"/>
              <a:t>remuneration</a:t>
            </a:r>
            <a:r>
              <a:rPr lang="fr-BE" dirty="0"/>
              <a:t> at a </a:t>
            </a:r>
            <a:r>
              <a:rPr lang="fr-BE" dirty="0" err="1"/>
              <a:t>glance</a:t>
            </a:r>
            <a:r>
              <a:rPr lang="fr-BE" dirty="0"/>
              <a:t>    </a:t>
            </a:r>
            <a:endParaRPr lang="en-GB" sz="36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002932" y="2071517"/>
            <a:ext cx="4149665" cy="330844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all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MUCH CAN BE DECLARED?</a:t>
            </a:r>
          </a:p>
          <a:p>
            <a:pPr marL="342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 remuneration costs paid by the legal entity for the time worked by the personnel in the action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0D10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(‘action daily rate’)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remuneration that the person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be paid for work in R&amp;I projects funded by national schemes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0D10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(‘national projects daily rate’)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000" b="1" i="0" u="none" strike="noStrike" kern="1200" cap="all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all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6513" y="4845938"/>
            <a:ext cx="3686630" cy="1309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sng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</a:p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employee who gets a bonus or a new contract with a higher salary level for working in a project.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419" y="3136023"/>
            <a:ext cx="1327918" cy="5400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0522" y="3136023"/>
            <a:ext cx="1416988" cy="533138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8466328" y="2071517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9902660" y="935089"/>
            <a:ext cx="864000" cy="864000"/>
            <a:chOff x="10070085" y="2641504"/>
            <a:chExt cx="864000" cy="864000"/>
          </a:xfrm>
        </p:grpSpPr>
        <p:sp>
          <p:nvSpPr>
            <p:cNvPr id="38" name="Oval 37"/>
            <p:cNvSpPr/>
            <p:nvPr/>
          </p:nvSpPr>
          <p:spPr>
            <a:xfrm>
              <a:off x="10070085" y="2641504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2675739"/>
              <a:ext cx="795530" cy="795530"/>
            </a:xfrm>
            <a:prstGeom prst="rect">
              <a:avLst/>
            </a:prstGeom>
          </p:spPr>
        </p:pic>
      </p:grpSp>
      <p:sp>
        <p:nvSpPr>
          <p:cNvPr id="40" name="Text Placeholder 2"/>
          <p:cNvSpPr txBox="1">
            <a:spLocks/>
          </p:cNvSpPr>
          <p:nvPr/>
        </p:nvSpPr>
        <p:spPr>
          <a:xfrm>
            <a:off x="348769" y="2071518"/>
            <a:ext cx="3345309" cy="330844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all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it?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all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Usual remuneration practices of a legal entity under which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personnel receives supplementary payments for work in projects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60754" y="4878764"/>
            <a:ext cx="38732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Usually based on: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either regulatory requirements (such as national law or collective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agreements)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your written internal remuneration rules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85684" y="2935968"/>
            <a:ext cx="231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F39E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39E0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6962" y="4772256"/>
            <a:ext cx="231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F39E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39E0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876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THIRD PARTIES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77012" y="1454778"/>
            <a:ext cx="10156297" cy="1749286"/>
          </a:xfrm>
        </p:spPr>
        <p:txBody>
          <a:bodyPr/>
          <a:lstStyle/>
          <a:p>
            <a:br>
              <a:rPr lang="en-IE" dirty="0"/>
            </a:br>
            <a:r>
              <a:rPr lang="en-IE" sz="4000" dirty="0"/>
              <a:t>Horizon Europe Model Grant Agreement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76618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solidFill>
                  <a:srgbClr val="931680"/>
                </a:solidFill>
              </a:rPr>
              <a:t>Affiliated</a:t>
            </a:r>
            <a:r>
              <a:rPr lang="fr-BE" dirty="0">
                <a:solidFill>
                  <a:srgbClr val="931680"/>
                </a:solidFill>
              </a:rPr>
              <a:t> </a:t>
            </a:r>
            <a:r>
              <a:rPr lang="fr-BE" dirty="0" err="1">
                <a:solidFill>
                  <a:srgbClr val="931680"/>
                </a:solidFill>
              </a:rPr>
              <a:t>entities</a:t>
            </a:r>
            <a:endParaRPr lang="en-GB" dirty="0">
              <a:solidFill>
                <a:srgbClr val="93168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470" y="0"/>
            <a:ext cx="1328530" cy="13393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79949" y="2032557"/>
            <a:ext cx="10612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Article 187 (1)(b) of the EU Financial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Regulation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Entities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‘that have a link with the beneficiary, in particular a legal or capital link, which is neither limited to the action nor established for the sole purpose of its implementation’. </a:t>
            </a:r>
            <a:endParaRPr kumimoji="0" lang="fr-BE" sz="18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162" y="4510189"/>
            <a:ext cx="11856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Affiliated</a:t>
            </a:r>
            <a:r>
              <a:rPr kumimoji="0" lang="fr-BE" sz="1800" b="1" i="0" u="sng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fr-BE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entities</a:t>
            </a:r>
            <a:r>
              <a:rPr kumimoji="0" lang="fr-BE" sz="1800" b="1" i="0" u="sng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in Horizon Europe = </a:t>
            </a:r>
            <a:r>
              <a:rPr kumimoji="0" lang="fr-BE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Linked</a:t>
            </a:r>
            <a:r>
              <a:rPr kumimoji="0" lang="fr-BE" sz="1800" b="1" i="0" u="sng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fr-BE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third</a:t>
            </a:r>
            <a:r>
              <a:rPr kumimoji="0" lang="fr-BE" sz="1800" b="1" i="0" u="sng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parties in Horizon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034EA2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Wingdings" panose="05000000000000000000" pitchFamily="2" charset="2"/>
              </a:rPr>
              <a:t>(alignement of labelling/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Wingdings" panose="05000000000000000000" pitchFamily="2" charset="2"/>
              </a:rPr>
              <a:t>definition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Wingdings" panose="05000000000000000000" pitchFamily="2" charset="2"/>
              </a:rPr>
              <a:t> in the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Wingdings" panose="05000000000000000000" pitchFamily="2" charset="2"/>
              </a:rPr>
              <a:t>corporate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Wingdings" panose="05000000000000000000" pitchFamily="2" charset="2"/>
              </a:rPr>
              <a:t>context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980340"/>
            <a:ext cx="1337170" cy="1789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Disclaimer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Information not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legally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binding</a:t>
            </a: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BDD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754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Associated Partner (AP)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0782" y="1667391"/>
            <a:ext cx="11155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Inherited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derived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from the 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‘International partner’ 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status in H2020 MGA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Corporate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terminology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status with the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following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features: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85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but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cannot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declare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costs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85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linked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11430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either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or more beneficiaries </a:t>
            </a:r>
          </a:p>
          <a:p>
            <a:pPr marL="11430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 with the whole consortium</a:t>
            </a:r>
          </a:p>
          <a:p>
            <a:pPr marL="11430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85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beneficiaries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must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ensure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MGA obligations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also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applied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AP </a:t>
            </a:r>
            <a:r>
              <a:rPr kumimoji="0" lang="da-DK" sz="18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(i.e.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Articles 11 (proper implementation), 12 (conflict of interests), 13 (confidentiality and security), 14 (ethics), 17.2 (visibility), 18 (specific rules for carrying out action), 19 (information) and 20 (record-keeping)</a:t>
            </a:r>
            <a:endParaRPr kumimoji="0" lang="da-DK" sz="18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70" y="0"/>
            <a:ext cx="1328530" cy="133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6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80580" y="2069005"/>
            <a:ext cx="2400778" cy="41539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Personnel</a:t>
            </a:r>
            <a:r>
              <a:rPr kumimoji="0" lang="en-GB" altLang="zh-CN" sz="1800" b="1" i="0" u="none" strike="noStrike" kern="1200" cap="all" spc="0" normalizeH="0" baseline="0" noProof="0" dirty="0" bmk="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costs</a:t>
            </a:r>
            <a:endParaRPr kumimoji="0" lang="en-GB" sz="1800" b="1" i="0" u="none" strike="noStrike" kern="1200" cap="all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64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zh-CN" sz="1500" b="1" i="0" u="none" strike="noStrike" kern="1200" cap="none" spc="0" normalizeH="0" baseline="0" noProof="0" dirty="0" bmk="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A.1</a:t>
            </a:r>
            <a:r>
              <a:rPr kumimoji="0" lang="en-GB" altLang="zh-CN" sz="1500" b="0" i="0" u="none" strike="noStrike" kern="1200" cap="none" spc="0" normalizeH="0" baseline="0" noProof="0" dirty="0" bmk="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altLang="zh-CN" sz="1500" b="0" i="0" u="none" strike="noStrike" kern="1200" cap="none" spc="0" normalizeH="0" baseline="0" noProof="0" dirty="0" bmk="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Employees</a:t>
            </a:r>
          </a:p>
          <a:p>
            <a:pPr marL="8064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zh-CN" sz="1500" b="1" i="0" u="none" strike="noStrike" kern="1200" cap="none" spc="0" normalizeH="0" baseline="0" noProof="0" dirty="0" bmk="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A.2</a:t>
            </a:r>
            <a:r>
              <a:rPr kumimoji="0" lang="en-GB" altLang="zh-CN" sz="1500" b="0" i="0" u="none" strike="noStrike" kern="1200" cap="none" spc="0" normalizeH="0" baseline="0" noProof="0" dirty="0" bmk="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altLang="zh-CN" sz="1500" b="0" i="0" u="none" strike="noStrike" kern="1200" cap="none" spc="0" normalizeH="0" baseline="0" noProof="0" dirty="0" bmk="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persons under direct contract</a:t>
            </a:r>
          </a:p>
          <a:p>
            <a:pPr marL="8064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zh-CN" sz="1500" b="1" i="0" u="none" strike="noStrike" kern="1200" cap="none" spc="0" normalizeH="0" baseline="0" noProof="0" dirty="0" bmk="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A.3</a:t>
            </a:r>
            <a:r>
              <a:rPr kumimoji="0" lang="en-GB" altLang="zh-CN" sz="1500" b="1" i="0" u="none" strike="noStrike" kern="1200" cap="none" spc="0" normalizeH="0" baseline="0" noProof="0" dirty="0" bmk="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altLang="zh-CN" sz="1500" b="0" i="0" u="none" strike="noStrike" kern="1200" cap="none" spc="0" normalizeH="0" baseline="0" noProof="0" dirty="0" bmk="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Seconded persons</a:t>
            </a:r>
          </a:p>
          <a:p>
            <a:pPr marL="8064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zh-CN" sz="1500" b="1" i="0" u="none" strike="noStrike" kern="1200" cap="none" spc="0" normalizeH="0" baseline="0" noProof="0" dirty="0" bmk="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A.4</a:t>
            </a:r>
            <a:r>
              <a:rPr kumimoji="0" lang="en-GB" altLang="zh-CN" sz="1500" b="0" i="0" u="none" strike="noStrike" kern="1200" cap="none" spc="0" normalizeH="0" baseline="0" noProof="0" dirty="0" bmk="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altLang="zh-CN" sz="1500" b="0" i="0" u="none" strike="noStrike" kern="1200" cap="none" spc="0" normalizeH="0" baseline="0" noProof="0" dirty="0" bmk="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SME owners and natural person beneficiaries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2000" b="0" i="0" u="none" strike="noStrike" kern="1200" cap="none" spc="0" normalizeH="0" baseline="0" noProof="0" dirty="0" bmk="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fr-BE" sz="2000" b="1" i="0" u="none" strike="noStrike" kern="1200" cap="none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575061" y="2069004"/>
            <a:ext cx="1627381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1" i="0" u="none" strike="noStrike" kern="1200" cap="all" spc="0" normalizeH="0" baseline="0" noProof="0" dirty="0" bmk="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 INDIRECT costs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all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26875" y="2079388"/>
            <a:ext cx="2568037" cy="333331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r>
              <a:rPr kumimoji="0" lang="en-GB" sz="1800" b="1" i="0" u="none" strike="noStrike" kern="1200" cap="none" spc="0" normalizeH="0" baseline="0" noProof="0" dirty="0" bmk="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PURCHASE COSTS</a:t>
            </a:r>
            <a:endParaRPr kumimoji="0" lang="en-GB" altLang="zh-CN" sz="1800" b="1" i="0" u="none" strike="noStrike" kern="1200" cap="none" spc="0" normalizeH="0" baseline="0" noProof="0" dirty="0" bmk="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all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64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 bmk="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C.1 </a:t>
            </a:r>
            <a:r>
              <a:rPr kumimoji="0" lang="en-GB" altLang="zh-CN" sz="1600" b="0" i="0" u="none" strike="noStrike" kern="1200" cap="none" spc="0" normalizeH="0" baseline="0" noProof="0" dirty="0" bmk="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Travel and subsistence</a:t>
            </a:r>
          </a:p>
          <a:p>
            <a:pPr marL="8064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 bmk="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C.2 </a:t>
            </a:r>
            <a:r>
              <a:rPr kumimoji="0" lang="en-GB" altLang="zh-CN" sz="1600" b="0" i="0" u="none" strike="noStrike" kern="1200" cap="none" spc="0" normalizeH="0" baseline="0" noProof="0" dirty="0" bmk="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Equipment</a:t>
            </a:r>
          </a:p>
          <a:p>
            <a:pPr marL="8064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 bmk="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C.3 </a:t>
            </a:r>
            <a:r>
              <a:rPr kumimoji="0" lang="en-GB" altLang="zh-CN" sz="1600" b="0" i="0" u="none" strike="noStrike" kern="1200" cap="none" spc="0" normalizeH="0" baseline="0" noProof="0" dirty="0" bmk="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goods, works and services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566566" y="1546776"/>
            <a:ext cx="8468" cy="467622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898301" y="1501495"/>
            <a:ext cx="14806" cy="4676221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613" y="486775"/>
            <a:ext cx="12065876" cy="564543"/>
          </a:xfrm>
        </p:spPr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Horizon Europe – Model Grant Agreement (</a:t>
            </a:r>
            <a:r>
              <a:rPr lang="fr-BE" dirty="0" err="1">
                <a:solidFill>
                  <a:srgbClr val="931680"/>
                </a:solidFill>
              </a:rPr>
              <a:t>Annex</a:t>
            </a:r>
            <a:r>
              <a:rPr lang="fr-BE" dirty="0">
                <a:solidFill>
                  <a:srgbClr val="931680"/>
                </a:solidFill>
              </a:rPr>
              <a:t> 2): </a:t>
            </a:r>
            <a:r>
              <a:rPr lang="fr-BE" dirty="0" err="1">
                <a:solidFill>
                  <a:srgbClr val="931680"/>
                </a:solidFill>
              </a:rPr>
              <a:t>cost</a:t>
            </a:r>
            <a:r>
              <a:rPr lang="fr-BE" dirty="0">
                <a:solidFill>
                  <a:srgbClr val="931680"/>
                </a:solidFill>
              </a:rPr>
              <a:t> </a:t>
            </a:r>
            <a:r>
              <a:rPr lang="fr-BE" dirty="0" err="1">
                <a:solidFill>
                  <a:srgbClr val="931680"/>
                </a:solidFill>
              </a:rPr>
              <a:t>categories</a:t>
            </a:r>
            <a:r>
              <a:rPr lang="fr-BE" sz="2200" kern="0" dirty="0">
                <a:latin typeface="+mn-lt"/>
                <a:ea typeface="+mn-ea"/>
                <a:cs typeface="+mn-cs"/>
              </a:rPr>
              <a:t> </a:t>
            </a:r>
            <a:endParaRPr lang="en-GB" sz="2200" kern="0" dirty="0"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952647" y="1501495"/>
            <a:ext cx="26222" cy="4664353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/>
          <p:cNvSpPr txBox="1">
            <a:spLocks/>
          </p:cNvSpPr>
          <p:nvPr/>
        </p:nvSpPr>
        <p:spPr>
          <a:xfrm>
            <a:off x="6873619" y="2069004"/>
            <a:ext cx="3803335" cy="474866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d. </a:t>
            </a:r>
            <a:r>
              <a:rPr kumimoji="0" lang="en-GB" altLang="zh-CN" sz="1800" b="1" i="0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OTHER COST CATEGORIES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de-DE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</a:t>
            </a:r>
            <a:r>
              <a:rPr kumimoji="0" lang="de-DE" sz="1800" b="1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allowed</a:t>
            </a:r>
            <a:r>
              <a:rPr kumimoji="0" lang="de-DE" sz="1800" b="1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</a:t>
            </a:r>
            <a:r>
              <a:rPr kumimoji="0" lang="de-DE" sz="1800" b="1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1800" b="1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call</a:t>
            </a:r>
            <a:r>
              <a:rPr kumimoji="0" lang="de-DE" sz="1800" b="1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GB" sz="1800" b="1" i="0" u="sng" strike="noStrike" kern="1200" cap="none" spc="0" normalizeH="0" baseline="0" noProof="0" dirty="0" bmk="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8064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zh-CN" sz="1500" b="1" i="0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D.1</a:t>
            </a:r>
            <a:r>
              <a:rPr kumimoji="0" lang="en-GB" altLang="zh-CN" sz="1500" b="0" i="0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Financial support to third parties</a:t>
            </a:r>
          </a:p>
          <a:p>
            <a:pPr marL="8064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zh-CN" sz="1500" b="1" i="0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D.2</a:t>
            </a:r>
            <a:r>
              <a:rPr kumimoji="0" lang="en-GB" altLang="zh-CN" sz="1500" b="0" i="0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Internally invoiced goods and services</a:t>
            </a:r>
          </a:p>
          <a:p>
            <a:pPr marL="8064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zh-CN" sz="1500" b="1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[D.3</a:t>
            </a:r>
            <a:r>
              <a:rPr kumimoji="0" lang="en-GB" altLang="zh-CN" sz="1500" b="0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Transnational access to research infrastructure unit costs</a:t>
            </a:r>
            <a:r>
              <a:rPr kumimoji="0" lang="en-GB" altLang="zh-CN" sz="1500" b="1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</a:t>
            </a:r>
          </a:p>
          <a:p>
            <a:pPr marL="8064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zh-CN" sz="1500" b="1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[D.4 </a:t>
            </a:r>
            <a:r>
              <a:rPr kumimoji="0" lang="en-GB" altLang="zh-CN" sz="1500" b="0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Virtual access to research infrastructure unit costs</a:t>
            </a:r>
            <a:r>
              <a:rPr kumimoji="0" lang="en-GB" altLang="zh-CN" sz="1500" b="1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</a:t>
            </a:r>
          </a:p>
          <a:p>
            <a:pPr marL="8064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1500" b="1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[D.5 </a:t>
            </a:r>
            <a:r>
              <a:rPr kumimoji="0" lang="en-GB" altLang="en-US" sz="1500" b="0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PCP/PPI procurement cost</a:t>
            </a:r>
            <a:r>
              <a:rPr kumimoji="0" lang="en-GB" altLang="en-US" sz="1500" b="1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</a:t>
            </a:r>
          </a:p>
          <a:p>
            <a:pPr marL="8064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1500" b="1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[D.6 </a:t>
            </a:r>
            <a:r>
              <a:rPr kumimoji="0" lang="en-GB" altLang="en-US" sz="1500" b="0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Euratom </a:t>
            </a:r>
            <a:r>
              <a:rPr kumimoji="0" lang="en-GB" altLang="en-US" sz="1500" b="0" i="1" u="none" strike="noStrike" kern="1200" cap="none" spc="0" normalizeH="0" baseline="0" noProof="0" dirty="0" err="1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Cofund</a:t>
            </a:r>
            <a:r>
              <a:rPr kumimoji="0" lang="en-GB" altLang="en-US" sz="1500" b="0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staff mobility costs</a:t>
            </a:r>
            <a:r>
              <a:rPr kumimoji="0" lang="en-GB" altLang="en-US" sz="1500" b="1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</a:t>
            </a:r>
          </a:p>
          <a:p>
            <a:pPr marL="8064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1500" b="1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[D.7 </a:t>
            </a:r>
            <a:r>
              <a:rPr kumimoji="0" lang="en-GB" altLang="en-US" sz="1500" b="0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ERC additional funding</a:t>
            </a:r>
            <a:r>
              <a:rPr kumimoji="0" lang="en-GB" altLang="en-US" sz="1500" b="1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 </a:t>
            </a:r>
          </a:p>
          <a:p>
            <a:pPr marL="8064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1500" b="1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[D.8 </a:t>
            </a:r>
            <a:r>
              <a:rPr kumimoji="0" lang="en-GB" altLang="en-US" sz="1500" b="0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ERC additional funding (subcontracting, FSTP and internally invoiced goods and services)</a:t>
            </a:r>
            <a:r>
              <a:rPr kumimoji="0" lang="en-GB" altLang="en-US" sz="1500" b="1" i="1" u="none" strike="noStrike" kern="1200" cap="none" spc="0" normalizeH="0" baseline="0" noProof="0" dirty="0" bmk="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0661445" y="1552709"/>
            <a:ext cx="15509" cy="4561923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/>
          <p:cNvSpPr txBox="1">
            <a:spLocks/>
          </p:cNvSpPr>
          <p:nvPr/>
        </p:nvSpPr>
        <p:spPr>
          <a:xfrm>
            <a:off x="2496867" y="2023149"/>
            <a:ext cx="2545279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1" i="0" u="none" strike="noStrike" kern="1200" cap="all" spc="0" normalizeH="0" baseline="0" noProof="0" dirty="0" bmk="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Subcontracting costs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all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44667" y="1102998"/>
            <a:ext cx="619154" cy="594625"/>
            <a:chOff x="3277401" y="1558376"/>
            <a:chExt cx="864000" cy="864000"/>
          </a:xfrm>
        </p:grpSpPr>
        <p:sp>
          <p:nvSpPr>
            <p:cNvPr id="41" name="Oval 40"/>
            <p:cNvSpPr/>
            <p:nvPr/>
          </p:nvSpPr>
          <p:spPr>
            <a:xfrm>
              <a:off x="3277401" y="1558376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636" y="1586530"/>
              <a:ext cx="795530" cy="79553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344341" y="1111700"/>
            <a:ext cx="707496" cy="631895"/>
            <a:chOff x="7805857" y="1558376"/>
            <a:chExt cx="864000" cy="864000"/>
          </a:xfrm>
        </p:grpSpPr>
        <p:sp>
          <p:nvSpPr>
            <p:cNvPr id="44" name="Oval 43"/>
            <p:cNvSpPr/>
            <p:nvPr/>
          </p:nvSpPr>
          <p:spPr>
            <a:xfrm>
              <a:off x="7805857" y="1558376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092" y="1565315"/>
              <a:ext cx="795530" cy="79553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477132" y="1128783"/>
            <a:ext cx="678448" cy="625486"/>
            <a:chOff x="2145287" y="2641504"/>
            <a:chExt cx="864000" cy="864000"/>
          </a:xfrm>
        </p:grpSpPr>
        <p:sp>
          <p:nvSpPr>
            <p:cNvPr id="47" name="Oval 46"/>
            <p:cNvSpPr/>
            <p:nvPr/>
          </p:nvSpPr>
          <p:spPr>
            <a:xfrm>
              <a:off x="2145287" y="2641504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936" y="2725689"/>
              <a:ext cx="695631" cy="695631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0998900" y="1051318"/>
            <a:ext cx="764192" cy="692281"/>
            <a:chOff x="10070085" y="2641504"/>
            <a:chExt cx="864000" cy="864000"/>
          </a:xfrm>
        </p:grpSpPr>
        <p:sp>
          <p:nvSpPr>
            <p:cNvPr id="50" name="Oval 49"/>
            <p:cNvSpPr/>
            <p:nvPr/>
          </p:nvSpPr>
          <p:spPr>
            <a:xfrm>
              <a:off x="10070085" y="2641504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2675739"/>
              <a:ext cx="795530" cy="795530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8430723" y="1086104"/>
            <a:ext cx="689126" cy="668165"/>
            <a:chOff x="8937971" y="3722100"/>
            <a:chExt cx="864000" cy="864000"/>
          </a:xfrm>
        </p:grpSpPr>
        <p:sp>
          <p:nvSpPr>
            <p:cNvPr id="53" name="Oval 52"/>
            <p:cNvSpPr/>
            <p:nvPr/>
          </p:nvSpPr>
          <p:spPr>
            <a:xfrm>
              <a:off x="8937971" y="3722100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206" y="3756335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2345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br>
              <a:rPr lang="en-IE" dirty="0"/>
            </a:br>
            <a:r>
              <a:rPr lang="en-IE" dirty="0"/>
              <a:t>Proposal: </a:t>
            </a:r>
            <a:r>
              <a:rPr lang="en-IE" sz="4800" dirty="0" err="1"/>
              <a:t>Buget</a:t>
            </a:r>
            <a:r>
              <a:rPr lang="en-IE" sz="4800" dirty="0"/>
              <a:t> Plan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639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Cost categories have separate columns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76" y="2132857"/>
            <a:ext cx="9159171" cy="274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27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Cost categories – Application form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916832"/>
            <a:ext cx="9048129" cy="35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47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Key </a:t>
            </a:r>
            <a:r>
              <a:rPr lang="de-DE" sz="2400" dirty="0" err="1"/>
              <a:t>messages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072978" y="1409742"/>
            <a:ext cx="10409274" cy="4040187"/>
          </a:xfrm>
        </p:spPr>
        <p:txBody>
          <a:bodyPr/>
          <a:lstStyle/>
          <a:p>
            <a:pPr>
              <a:buClr>
                <a:srgbClr val="931680"/>
              </a:buClr>
            </a:pPr>
            <a:r>
              <a:rPr lang="en-US" sz="2200" dirty="0"/>
              <a:t>Information source: NCP, Annotated Grant agreement (online…)</a:t>
            </a:r>
          </a:p>
          <a:p>
            <a:pPr>
              <a:buClr>
                <a:srgbClr val="931680"/>
              </a:buClr>
            </a:pPr>
            <a:r>
              <a:rPr lang="en-US" sz="2200" dirty="0"/>
              <a:t>Costs must be incurred </a:t>
            </a:r>
            <a:r>
              <a:rPr lang="en-US" sz="2200" b="1" dirty="0"/>
              <a:t>during</a:t>
            </a:r>
            <a:r>
              <a:rPr lang="en-US" sz="2200" dirty="0"/>
              <a:t> the project by the beneficiary and be </a:t>
            </a:r>
            <a:r>
              <a:rPr lang="en-US" sz="2200" b="1" dirty="0"/>
              <a:t>identifiable</a:t>
            </a:r>
            <a:r>
              <a:rPr lang="en-US" sz="2200" dirty="0"/>
              <a:t> and verifiable in the accounts to be eligible</a:t>
            </a:r>
          </a:p>
          <a:p>
            <a:pPr>
              <a:buClr>
                <a:srgbClr val="931680"/>
              </a:buClr>
            </a:pPr>
            <a:r>
              <a:rPr lang="en-US" sz="2200" dirty="0"/>
              <a:t>The work that you performed should be described in the </a:t>
            </a:r>
            <a:r>
              <a:rPr lang="en-US" sz="2200" b="1" dirty="0"/>
              <a:t>work packages</a:t>
            </a:r>
            <a:r>
              <a:rPr lang="en-US" sz="2200" dirty="0"/>
              <a:t> of the proposal</a:t>
            </a:r>
          </a:p>
          <a:p>
            <a:pPr>
              <a:buClr>
                <a:srgbClr val="931680"/>
              </a:buClr>
            </a:pPr>
            <a:r>
              <a:rPr lang="en-US" sz="2200" dirty="0"/>
              <a:t>Indirect costs – a  </a:t>
            </a:r>
            <a:r>
              <a:rPr lang="en-US" sz="2200" b="1" dirty="0"/>
              <a:t>25%</a:t>
            </a:r>
            <a:r>
              <a:rPr lang="en-US" sz="2200" dirty="0"/>
              <a:t> fixed flat-rate of the eligible direct costs (minus certain direct eligible costs)</a:t>
            </a:r>
          </a:p>
          <a:p>
            <a:pPr>
              <a:spcAft>
                <a:spcPts val="0"/>
              </a:spcAft>
              <a:buClr>
                <a:srgbClr val="931680"/>
              </a:buClr>
            </a:pPr>
            <a:r>
              <a:rPr lang="en-US" sz="2200" dirty="0"/>
              <a:t>Income of projects should be considered at the proposal stage</a:t>
            </a:r>
          </a:p>
        </p:txBody>
      </p:sp>
    </p:spTree>
    <p:extLst>
      <p:ext uri="{BB962C8B-B14F-4D97-AF65-F5344CB8AC3E}">
        <p14:creationId xmlns:p14="http://schemas.microsoft.com/office/powerpoint/2010/main" val="2634543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br>
              <a:rPr lang="en-IE" dirty="0"/>
            </a:br>
            <a:r>
              <a:rPr lang="en-IE" dirty="0"/>
              <a:t>GROUP WORK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477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812160"/>
          </a:xfrm>
        </p:spPr>
        <p:txBody>
          <a:bodyPr/>
          <a:lstStyle/>
          <a:p>
            <a:r>
              <a:rPr lang="de-DE" sz="2400" dirty="0" err="1"/>
              <a:t>Budgeting</a:t>
            </a:r>
            <a:r>
              <a:rPr lang="de-DE" sz="2400" dirty="0"/>
              <a:t> a </a:t>
            </a:r>
            <a:r>
              <a:rPr lang="de-DE" sz="2400" dirty="0" err="1"/>
              <a:t>Workpackage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718456" y="1575480"/>
            <a:ext cx="10045337" cy="4040187"/>
          </a:xfrm>
        </p:spPr>
        <p:txBody>
          <a:bodyPr/>
          <a:lstStyle/>
          <a:p>
            <a:pPr>
              <a:buClr>
                <a:srgbClr val="931680"/>
              </a:buClr>
            </a:pPr>
            <a:r>
              <a:rPr lang="en-US" dirty="0"/>
              <a:t>Use your WP descriptions from previous sessions.</a:t>
            </a:r>
          </a:p>
          <a:p>
            <a:pPr>
              <a:buClr>
                <a:srgbClr val="931680"/>
              </a:buClr>
            </a:pPr>
            <a:r>
              <a:rPr lang="en-US" dirty="0"/>
              <a:t>What costs have to be covered?</a:t>
            </a:r>
          </a:p>
          <a:p>
            <a:pPr>
              <a:buClr>
                <a:srgbClr val="931680"/>
              </a:buClr>
            </a:pPr>
            <a:r>
              <a:rPr lang="en-US" dirty="0"/>
              <a:t>Who has to commit staff time and how much time will be needed?</a:t>
            </a:r>
          </a:p>
          <a:p>
            <a:pPr>
              <a:buClr>
                <a:srgbClr val="931680"/>
              </a:buClr>
            </a:pPr>
            <a:r>
              <a:rPr lang="en-US" dirty="0"/>
              <a:t>Who has to travel? </a:t>
            </a:r>
          </a:p>
          <a:p>
            <a:pPr>
              <a:buClr>
                <a:srgbClr val="931680"/>
              </a:buClr>
            </a:pPr>
            <a:r>
              <a:rPr lang="en-US" dirty="0"/>
              <a:t>Service needed from companies?</a:t>
            </a:r>
          </a:p>
          <a:p>
            <a:pPr>
              <a:buClr>
                <a:srgbClr val="931680"/>
              </a:buClr>
            </a:pPr>
            <a:r>
              <a:rPr lang="en-US" dirty="0"/>
              <a:t>Is there any income/are revenues generated?</a:t>
            </a:r>
          </a:p>
          <a:p>
            <a:pPr>
              <a:buClr>
                <a:srgbClr val="931680"/>
              </a:buClr>
            </a:pPr>
            <a:r>
              <a:rPr lang="en-US" dirty="0"/>
              <a:t>Do you know the rules in your </a:t>
            </a:r>
            <a:r>
              <a:rPr lang="en-US" dirty="0" err="1"/>
              <a:t>organisation</a:t>
            </a:r>
            <a:r>
              <a:rPr lang="en-US" dirty="0"/>
              <a:t>?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/>
              <a:t>Additional question: Are there internal issues to be clarified in advance?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88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8" y="2219845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-358775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B0D10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you!</a:t>
            </a:r>
          </a:p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 </a:t>
            </a:r>
            <a:b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b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b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7899" y="4221088"/>
            <a:ext cx="5674579" cy="523220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HorizonEU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428" y="4765568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http://ec.europa.eu/horizon-europe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err="1">
              <a:ln>
                <a:noFill/>
              </a:ln>
              <a:solidFill>
                <a:srgbClr val="0F53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613" y="486775"/>
            <a:ext cx="12065876" cy="564543"/>
          </a:xfrm>
        </p:spPr>
        <p:txBody>
          <a:bodyPr/>
          <a:lstStyle/>
          <a:p>
            <a:r>
              <a:rPr lang="de-AT" sz="2000" dirty="0">
                <a:hlinkClick r:id="rId2"/>
              </a:rPr>
              <a:t>https://ec.europa.eu/info/funding-tenders/opportunities/portal/screen/how-to-participate/reference-documents;programCode=HORIZON</a:t>
            </a:r>
            <a:r>
              <a:rPr lang="de-AT" sz="2000" dirty="0"/>
              <a:t> </a:t>
            </a:r>
            <a:br>
              <a:rPr lang="de-AT" sz="2000" dirty="0"/>
            </a:br>
            <a:endParaRPr lang="en-GB" sz="2200" kern="0" dirty="0">
              <a:latin typeface="+mn-lt"/>
              <a:ea typeface="+mn-ea"/>
              <a:cs typeface="+mn-cs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300" y="971550"/>
            <a:ext cx="66294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1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76"/>
            <a:ext cx="10944000" cy="36000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de-DE" sz="3600" b="1" dirty="0" err="1">
                <a:solidFill>
                  <a:srgbClr val="931680"/>
                </a:solidFill>
              </a:rPr>
              <a:t>Direct</a:t>
            </a:r>
            <a:r>
              <a:rPr lang="de-DE" sz="3600" b="1" dirty="0">
                <a:solidFill>
                  <a:srgbClr val="931680"/>
                </a:solidFill>
              </a:rPr>
              <a:t> </a:t>
            </a:r>
            <a:r>
              <a:rPr lang="de-DE" sz="3600" b="1" dirty="0" err="1">
                <a:solidFill>
                  <a:srgbClr val="931680"/>
                </a:solidFill>
              </a:rPr>
              <a:t>costs</a:t>
            </a:r>
            <a:endParaRPr lang="en-GB" sz="3600" b="1" dirty="0">
              <a:solidFill>
                <a:srgbClr val="9316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5413" y="1845220"/>
            <a:ext cx="10945216" cy="3455988"/>
          </a:xfrm>
        </p:spPr>
        <p:txBody>
          <a:bodyPr/>
          <a:lstStyle/>
          <a:p>
            <a:pPr marL="0" lvl="1" indent="0" defTabSz="457200">
              <a:lnSpc>
                <a:spcPct val="90000"/>
              </a:lnSpc>
              <a:buClr>
                <a:srgbClr val="578DA3"/>
              </a:buClr>
              <a:buNone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en-GB" sz="2200" b="0" dirty="0">
                <a:cs typeface="Arial" panose="020B0604020202020204" pitchFamily="34" charset="0"/>
              </a:rPr>
              <a:t>= </a:t>
            </a:r>
            <a:r>
              <a:rPr lang="en-GB" sz="2200" dirty="0">
                <a:cs typeface="Arial" panose="020B0604020202020204" pitchFamily="34" charset="0"/>
              </a:rPr>
              <a:t>directly linked </a:t>
            </a:r>
            <a:r>
              <a:rPr lang="en-GB" sz="2200" b="0" dirty="0">
                <a:cs typeface="Arial" panose="020B0604020202020204" pitchFamily="34" charset="0"/>
              </a:rPr>
              <a:t>to the implementation of the action </a:t>
            </a:r>
          </a:p>
          <a:p>
            <a:pPr marL="0" lvl="1" indent="0" defTabSz="457200">
              <a:lnSpc>
                <a:spcPct val="90000"/>
              </a:lnSpc>
              <a:buClr>
                <a:srgbClr val="578DA3"/>
              </a:buClr>
              <a:buNone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endParaRPr lang="en-GB" sz="2200" b="0" dirty="0">
              <a:cs typeface="Arial" panose="020B0604020202020204" pitchFamily="34" charset="0"/>
            </a:endParaRPr>
          </a:p>
          <a:p>
            <a:pPr marL="0" lvl="1" indent="0" defTabSz="457200">
              <a:lnSpc>
                <a:spcPct val="90000"/>
              </a:lnSpc>
              <a:buClr>
                <a:srgbClr val="578DA3"/>
              </a:buClr>
              <a:buNone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en-GB" sz="2200" b="0" dirty="0">
                <a:cs typeface="Arial" panose="020B0604020202020204" pitchFamily="34" charset="0"/>
              </a:rPr>
              <a:t>Examples:</a:t>
            </a:r>
          </a:p>
          <a:p>
            <a:pPr lvl="3" defTabSz="457200">
              <a:lnSpc>
                <a:spcPct val="90000"/>
              </a:lnSpc>
              <a:buClr>
                <a:srgbClr val="931680"/>
              </a:buClr>
              <a:buFont typeface="Wingdings" panose="05000000000000000000" pitchFamily="2" charset="2"/>
              <a:buChar char="ü"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Personnel cost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s         	              			</a:t>
            </a:r>
          </a:p>
          <a:p>
            <a:pPr lvl="3" defTabSz="457200">
              <a:lnSpc>
                <a:spcPct val="90000"/>
              </a:lnSpc>
              <a:buClr>
                <a:srgbClr val="931680"/>
              </a:buClr>
              <a:buFont typeface="Wingdings" panose="05000000000000000000" pitchFamily="2" charset="2"/>
              <a:buChar char="ü"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Subcontracting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lvl="3" defTabSz="457200">
              <a:lnSpc>
                <a:spcPct val="90000"/>
              </a:lnSpc>
              <a:buClr>
                <a:srgbClr val="931680"/>
              </a:buClr>
              <a:buFont typeface="Wingdings" panose="05000000000000000000" pitchFamily="2" charset="2"/>
              <a:buChar char="ü"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de-DE" sz="2000" dirty="0" err="1">
                <a:latin typeface="+mn-lt"/>
                <a:cs typeface="Arial" panose="020B0604020202020204" pitchFamily="34" charset="0"/>
              </a:rPr>
              <a:t>Purchase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costs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	 (Travel,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equipment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,  </a:t>
            </a:r>
            <a:br>
              <a:rPr lang="de-DE" sz="2000" dirty="0">
                <a:latin typeface="+mn-lt"/>
                <a:cs typeface="Arial" panose="020B0604020202020204" pitchFamily="34" charset="0"/>
              </a:rPr>
            </a:br>
            <a:r>
              <a:rPr lang="de-DE" sz="2000" dirty="0" err="1">
                <a:latin typeface="+mn-lt"/>
                <a:cs typeface="Arial" panose="020B0604020202020204" pitchFamily="34" charset="0"/>
              </a:rPr>
              <a:t>other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goods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works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and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services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)	</a:t>
            </a:r>
          </a:p>
          <a:p>
            <a:pPr lvl="3" defTabSz="457200">
              <a:lnSpc>
                <a:spcPct val="90000"/>
              </a:lnSpc>
              <a:buClr>
                <a:srgbClr val="931680"/>
              </a:buClr>
              <a:buFont typeface="Wingdings" panose="05000000000000000000" pitchFamily="2" charset="2"/>
              <a:buChar char="ü"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de-DE" sz="2000" dirty="0">
                <a:latin typeface="+mn-lt"/>
                <a:cs typeface="Arial" panose="020B0604020202020204" pitchFamily="34" charset="0"/>
              </a:rPr>
              <a:t>Other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cost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categories</a:t>
            </a:r>
            <a:endParaRPr lang="de-DE" sz="2000" dirty="0">
              <a:latin typeface="+mn-lt"/>
              <a:cs typeface="Arial" panose="020B0604020202020204" pitchFamily="34" charset="0"/>
            </a:endParaRPr>
          </a:p>
          <a:p>
            <a:pPr marL="1371600" lvl="3" indent="0" defTabSz="457200">
              <a:lnSpc>
                <a:spcPct val="90000"/>
              </a:lnSpc>
              <a:buClr>
                <a:srgbClr val="578DA3"/>
              </a:buClr>
              <a:buNone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3" defTabSz="457200">
              <a:lnSpc>
                <a:spcPct val="90000"/>
              </a:lnSpc>
              <a:buClr>
                <a:srgbClr val="578DA3"/>
              </a:buClr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indent="0" defTabSz="457200">
              <a:lnSpc>
                <a:spcPct val="90000"/>
              </a:lnSpc>
              <a:buClr>
                <a:srgbClr val="578DA3"/>
              </a:buClr>
              <a:buNone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de-DE" sz="2000" dirty="0" err="1">
                <a:solidFill>
                  <a:srgbClr val="578DA3"/>
                </a:solidFill>
                <a:latin typeface="+mj-lt"/>
                <a:ea typeface="+mj-ea"/>
                <a:cs typeface="+mj-cs"/>
              </a:rPr>
              <a:t>Actual</a:t>
            </a:r>
            <a:r>
              <a:rPr lang="de-DE" sz="2000" dirty="0">
                <a:solidFill>
                  <a:srgbClr val="578DA3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>
                <a:solidFill>
                  <a:srgbClr val="578DA3"/>
                </a:solidFill>
                <a:latin typeface="+mj-lt"/>
                <a:ea typeface="+mj-ea"/>
                <a:cs typeface="+mj-cs"/>
              </a:rPr>
              <a:t>costs</a:t>
            </a:r>
            <a:r>
              <a:rPr lang="de-DE" sz="2000" dirty="0">
                <a:solidFill>
                  <a:srgbClr val="578DA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000" b="0" dirty="0">
                <a:solidFill>
                  <a:srgbClr val="578DA3"/>
                </a:solidFill>
                <a:latin typeface="+mj-lt"/>
                <a:ea typeface="+mj-ea"/>
                <a:cs typeface="+mj-cs"/>
              </a:rPr>
              <a:t>chargeable to the project, </a:t>
            </a:r>
            <a:r>
              <a:rPr lang="en-GB" sz="2000" u="sng" dirty="0">
                <a:solidFill>
                  <a:srgbClr val="578DA3"/>
                </a:solidFill>
                <a:latin typeface="+mj-lt"/>
                <a:ea typeface="+mj-ea"/>
                <a:cs typeface="+mj-cs"/>
              </a:rPr>
              <a:t>no</a:t>
            </a:r>
            <a:r>
              <a:rPr lang="en-GB" sz="2000" b="0" dirty="0">
                <a:solidFill>
                  <a:srgbClr val="578DA3"/>
                </a:solidFill>
                <a:latin typeface="+mj-lt"/>
                <a:ea typeface="+mj-ea"/>
                <a:cs typeface="+mj-cs"/>
              </a:rPr>
              <a:t> estimated costs</a:t>
            </a:r>
          </a:p>
          <a:p>
            <a:pPr lvl="2" defTabSz="457200">
              <a:lnSpc>
                <a:spcPct val="90000"/>
              </a:lnSpc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endParaRPr lang="de-DE" sz="1800" dirty="0"/>
          </a:p>
          <a:p>
            <a:endParaRPr lang="en-GB" dirty="0"/>
          </a:p>
        </p:txBody>
      </p:sp>
      <p:pic>
        <p:nvPicPr>
          <p:cNvPr id="3074" name="Picture 2" descr="C:\Users\admin\AppData\Local\Microsoft\Windows\INetCache\IE\L8FIUN2E\euro-2137482_960_720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63" y="2331720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6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76"/>
            <a:ext cx="10944000" cy="36000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de-DE" sz="3600" b="1" dirty="0" err="1">
                <a:solidFill>
                  <a:srgbClr val="931680"/>
                </a:solidFill>
              </a:rPr>
              <a:t>Indirect</a:t>
            </a:r>
            <a:r>
              <a:rPr lang="de-DE" sz="3600" b="1" dirty="0">
                <a:solidFill>
                  <a:srgbClr val="931680"/>
                </a:solidFill>
              </a:rPr>
              <a:t> </a:t>
            </a:r>
            <a:r>
              <a:rPr lang="de-DE" sz="3600" b="1" dirty="0" err="1">
                <a:solidFill>
                  <a:srgbClr val="931680"/>
                </a:solidFill>
              </a:rPr>
              <a:t>costs</a:t>
            </a:r>
            <a:endParaRPr lang="de-DE" sz="3600" b="1" dirty="0">
              <a:solidFill>
                <a:srgbClr val="9316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5413" y="1773212"/>
            <a:ext cx="9793088" cy="3744020"/>
          </a:xfrm>
        </p:spPr>
        <p:txBody>
          <a:bodyPr/>
          <a:lstStyle/>
          <a:p>
            <a:pPr marL="0" indent="0">
              <a:buClr>
                <a:srgbClr val="578DA3"/>
              </a:buClr>
              <a:buNone/>
            </a:pPr>
            <a:r>
              <a:rPr lang="en-GB" sz="2200" dirty="0"/>
              <a:t>= </a:t>
            </a:r>
            <a:r>
              <a:rPr lang="en-GB" sz="2200" b="1" u="sng" dirty="0"/>
              <a:t>not</a:t>
            </a:r>
            <a:r>
              <a:rPr lang="en-GB" sz="2200" dirty="0"/>
              <a:t> directly linked to the action</a:t>
            </a:r>
          </a:p>
          <a:p>
            <a:pPr marL="0" indent="0">
              <a:buClr>
                <a:srgbClr val="578DA3"/>
              </a:buClr>
              <a:buNone/>
            </a:pPr>
            <a:endParaRPr lang="en-GB" sz="2200" dirty="0"/>
          </a:p>
          <a:p>
            <a:pPr marL="0" indent="0">
              <a:buClr>
                <a:srgbClr val="578DA3"/>
              </a:buClr>
              <a:buNone/>
            </a:pPr>
            <a:r>
              <a:rPr lang="en-GB" sz="2200" dirty="0"/>
              <a:t>Examples:</a:t>
            </a:r>
          </a:p>
          <a:p>
            <a:pPr lvl="2" defTabSz="457200">
              <a:lnSpc>
                <a:spcPct val="90000"/>
              </a:lnSpc>
              <a:buClr>
                <a:srgbClr val="931680"/>
              </a:buClr>
              <a:buFont typeface="Wingdings" panose="05000000000000000000" pitchFamily="2" charset="2"/>
              <a:buChar char="ü"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en-GB" sz="2000" dirty="0">
                <a:cs typeface="Arial" panose="020B0604020202020204" pitchFamily="34" charset="0"/>
              </a:rPr>
              <a:t>Rents, electricity, heating, office equipment, furniture, phone costs, postage, printing and copy costs, administrative costs</a:t>
            </a:r>
          </a:p>
          <a:p>
            <a:pPr lvl="2" defTabSz="457200">
              <a:lnSpc>
                <a:spcPct val="90000"/>
              </a:lnSpc>
              <a:buClr>
                <a:srgbClr val="931680"/>
              </a:buClr>
              <a:buFont typeface="Wingdings" panose="05000000000000000000" pitchFamily="2" charset="2"/>
              <a:buChar char="ü"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en-GB" sz="2000" dirty="0">
                <a:cs typeface="Arial" panose="020B0604020202020204" pitchFamily="34" charset="0"/>
              </a:rPr>
              <a:t>Paid as a 25% as flat rate of the direct eligible costs (except e.g. subcontracts!)</a:t>
            </a:r>
          </a:p>
          <a:p>
            <a:pPr>
              <a:buClr>
                <a:srgbClr val="578DA3"/>
              </a:buClr>
            </a:pPr>
            <a:endParaRPr lang="de-DE" dirty="0"/>
          </a:p>
          <a:p>
            <a:pPr marL="0" lvl="1" indent="0">
              <a:spcBef>
                <a:spcPct val="50000"/>
              </a:spcBef>
              <a:buClrTx/>
              <a:buNone/>
              <a:tabLst>
                <a:tab pos="266700" algn="l"/>
                <a:tab pos="898525" algn="l"/>
                <a:tab pos="1349375" algn="l"/>
                <a:tab pos="1798638" algn="l"/>
                <a:tab pos="2249488" algn="l"/>
                <a:tab pos="2698750" algn="l"/>
              </a:tabLst>
            </a:pPr>
            <a:endParaRPr lang="en-GB" sz="1600" b="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06" y="980728"/>
            <a:ext cx="2194983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99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Lump sum funding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1379577"/>
            <a:ext cx="1029286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Lump sum funding is getting more common in Horizon Europe!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I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Simplification: costs to be calculated at proposal stage, but no reporting of actual costs and resources during project implementation.</a:t>
            </a:r>
          </a:p>
          <a:p>
            <a:pPr marL="3429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Reporting focuses on implementation of the action, of Work-Packages</a:t>
            </a:r>
            <a:r>
              <a:rPr kumimoji="0" lang="de-D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etc.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to know if a Horizon Europe topic is using lump sum funding?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a topic under Horizon Europe makes use of lump sum funding, this is specified in the "specific conditions" of the topic in the work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under "Legal and financial set-up of the Grant". 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Lump sum funding web-page: 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https://ec.europa.eu/info/funding-tenders/opportunities/portal/screen/programmes/horizon/lump-sum/guidance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90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76"/>
            <a:ext cx="10944000" cy="36000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de-DE" sz="3600" b="1" dirty="0">
                <a:solidFill>
                  <a:srgbClr val="931680"/>
                </a:solidFill>
              </a:rPr>
              <a:t>Marie </a:t>
            </a:r>
            <a:r>
              <a:rPr lang="de-DE" sz="3600" b="1" dirty="0" err="1">
                <a:solidFill>
                  <a:srgbClr val="931680"/>
                </a:solidFill>
              </a:rPr>
              <a:t>Skłodowska</a:t>
            </a:r>
            <a:r>
              <a:rPr lang="de-DE" sz="3600" b="1" dirty="0">
                <a:solidFill>
                  <a:srgbClr val="931680"/>
                </a:solidFill>
              </a:rPr>
              <a:t> Curie Actions</a:t>
            </a:r>
            <a:endParaRPr lang="en-GB" sz="3600" b="1" dirty="0">
              <a:solidFill>
                <a:srgbClr val="9316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5413" y="2133252"/>
            <a:ext cx="9889099" cy="3455988"/>
          </a:xfrm>
        </p:spPr>
        <p:txBody>
          <a:bodyPr/>
          <a:lstStyle/>
          <a:p>
            <a:pPr>
              <a:buClr>
                <a:srgbClr val="931680"/>
              </a:buClr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Unit 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costs </a:t>
            </a:r>
            <a:r>
              <a:rPr lang="en-GB" sz="2200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organised in several cost categories are used instead of the general cost forms</a:t>
            </a:r>
          </a:p>
          <a:p>
            <a:pPr>
              <a:buClr>
                <a:srgbClr val="931680"/>
              </a:buClr>
            </a:pPr>
            <a:r>
              <a:rPr lang="en-US" sz="2200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These are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fixed amounts</a:t>
            </a:r>
            <a:r>
              <a:rPr lang="en-US" sz="2200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that must be multiplied by the number of months the recruited researchers spent on research training activities (person-months)</a:t>
            </a:r>
          </a:p>
          <a:p>
            <a:pPr>
              <a:buClr>
                <a:srgbClr val="931680"/>
              </a:buClr>
            </a:pPr>
            <a:r>
              <a:rPr lang="en-US" sz="2200" dirty="0">
                <a:cs typeface="Arial" panose="020B0604020202020204" pitchFamily="34" charset="0"/>
              </a:rPr>
              <a:t>Different unit cost categories cover</a:t>
            </a:r>
            <a:r>
              <a:rPr lang="en-US" sz="2000" dirty="0">
                <a:cs typeface="Arial" panose="020B0604020202020204" pitchFamily="34" charset="0"/>
              </a:rPr>
              <a:t> </a:t>
            </a:r>
          </a:p>
          <a:p>
            <a:pPr lvl="2">
              <a:buClr>
                <a:srgbClr val="93168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Salary of the fellows </a:t>
            </a:r>
          </a:p>
          <a:p>
            <a:pPr lvl="2">
              <a:buClr>
                <a:srgbClr val="93168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research and training costs of the fellows</a:t>
            </a:r>
          </a:p>
          <a:p>
            <a:pPr lvl="2">
              <a:buClr>
                <a:srgbClr val="93168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Costs related to project implementation</a:t>
            </a:r>
            <a:endParaRPr lang="de-DE" sz="2000" dirty="0"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122" name="Picture 2" descr="C:\Users\admin\AppData\Local\Microsoft\Windows\INetCache\IE\XRI6FAMW\euro-1020316_960_720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469" y="3789041"/>
            <a:ext cx="3010684" cy="22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463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9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34EA2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2849</Words>
  <Application>Microsoft Office PowerPoint</Application>
  <PresentationFormat>Widescreen</PresentationFormat>
  <Paragraphs>436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EC Square Sans Pro</vt:lpstr>
      <vt:lpstr>Symbol</vt:lpstr>
      <vt:lpstr>Verdana</vt:lpstr>
      <vt:lpstr>Webdings</vt:lpstr>
      <vt:lpstr>Wingdings</vt:lpstr>
      <vt:lpstr>1_Office Theme</vt:lpstr>
      <vt:lpstr>Session 7: Eligible Costs &amp; Funding Rates</vt:lpstr>
      <vt:lpstr>Eligibility for Funding – General Rules</vt:lpstr>
      <vt:lpstr>What funding rate applies?</vt:lpstr>
      <vt:lpstr>Horizon Europe – Model Grant Agreement (Annex 2): cost categories </vt:lpstr>
      <vt:lpstr>https://ec.europa.eu/info/funding-tenders/opportunities/portal/screen/how-to-participate/reference-documents;programCode=HORIZON  </vt:lpstr>
      <vt:lpstr>Direct costs</vt:lpstr>
      <vt:lpstr>Indirect costs</vt:lpstr>
      <vt:lpstr>Lump sum funding</vt:lpstr>
      <vt:lpstr>Marie Skłodowska Curie Actions</vt:lpstr>
      <vt:lpstr>Budgeting a proposal</vt:lpstr>
      <vt:lpstr>How to budget a proposal? </vt:lpstr>
      <vt:lpstr>Don‘t forget financial buffers </vt:lpstr>
      <vt:lpstr>Direct costs are eligible if…</vt:lpstr>
      <vt:lpstr>Daily rate provisions </vt:lpstr>
      <vt:lpstr>Personnel costs in HE</vt:lpstr>
      <vt:lpstr>Daily rate calculation</vt:lpstr>
      <vt:lpstr>Daily rate calculation </vt:lpstr>
      <vt:lpstr>Example</vt:lpstr>
      <vt:lpstr>Days worked – record keeping</vt:lpstr>
      <vt:lpstr> Purchase Costs and Subcontracting</vt:lpstr>
      <vt:lpstr>When are travel costs eligible?</vt:lpstr>
      <vt:lpstr>Equipment costs</vt:lpstr>
      <vt:lpstr>When are contracts for services, works or goods eligible?</vt:lpstr>
      <vt:lpstr>When are subcontracting costs eligible?</vt:lpstr>
      <vt:lpstr> Horizon Europe specific provisions</vt:lpstr>
      <vt:lpstr>Indirect costs</vt:lpstr>
      <vt:lpstr> in Horizon Europe</vt:lpstr>
      <vt:lpstr>Why does the EC use lump sum funding?</vt:lpstr>
      <vt:lpstr>Writing a lump sum proposal</vt:lpstr>
      <vt:lpstr>Writing a lump sum proposal</vt:lpstr>
      <vt:lpstr>Budget allocation</vt:lpstr>
      <vt:lpstr>Ex-post controls</vt:lpstr>
      <vt:lpstr>Keeping records</vt:lpstr>
      <vt:lpstr>Resources available</vt:lpstr>
      <vt:lpstr> Horizon Europe specific provisions</vt:lpstr>
      <vt:lpstr>Project-based remuneration at a glance    </vt:lpstr>
      <vt:lpstr> Horizon Europe Model Grant Agreement</vt:lpstr>
      <vt:lpstr>Affiliated entities</vt:lpstr>
      <vt:lpstr>Associated Partner (AP)</vt:lpstr>
      <vt:lpstr> Proposal: Buget Plan</vt:lpstr>
      <vt:lpstr>Cost categories have separate columns</vt:lpstr>
      <vt:lpstr>Cost categories – Application form</vt:lpstr>
      <vt:lpstr>Key messages</vt:lpstr>
      <vt:lpstr> GROUP WORK</vt:lpstr>
      <vt:lpstr>Budgeting a Workpackage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7: Eligible Costs &amp; Funding Rates</dc:title>
  <dc:creator>User</dc:creator>
  <cp:lastModifiedBy>User</cp:lastModifiedBy>
  <cp:revision>1</cp:revision>
  <dcterms:created xsi:type="dcterms:W3CDTF">2023-11-10T16:24:31Z</dcterms:created>
  <dcterms:modified xsi:type="dcterms:W3CDTF">2023-11-10T16:26:06Z</dcterms:modified>
</cp:coreProperties>
</file>